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85" r:id="rId3"/>
    <p:sldId id="294" r:id="rId4"/>
    <p:sldId id="286" r:id="rId5"/>
    <p:sldId id="259" r:id="rId6"/>
    <p:sldId id="28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8" r:id="rId25"/>
    <p:sldId id="289" r:id="rId26"/>
    <p:sldId id="290" r:id="rId27"/>
    <p:sldId id="291" r:id="rId28"/>
    <p:sldId id="293" r:id="rId29"/>
    <p:sldId id="292" r:id="rId30"/>
    <p:sldId id="339" r:id="rId31"/>
    <p:sldId id="295" r:id="rId32"/>
  </p:sldIdLst>
  <p:sldSz cx="9875838" cy="7407275"/>
  <p:notesSz cx="7010400" cy="9296400"/>
  <p:defaultTextStyle>
    <a:defPPr>
      <a:defRPr lang="en-US"/>
    </a:defPPr>
    <a:lvl1pPr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CA4C6D4C-AA8E-4708-A9D3-736EE1F43E28}">
          <p14:sldIdLst>
            <p14:sldId id="256"/>
            <p14:sldId id="285"/>
            <p14:sldId id="294"/>
            <p14:sldId id="286"/>
            <p14:sldId id="259"/>
            <p14:sldId id="287"/>
            <p14:sldId id="261"/>
            <p14:sldId id="262"/>
            <p14:sldId id="263"/>
            <p14:sldId id="264"/>
            <p14:sldId id="265"/>
            <p14:sldId id="266"/>
            <p14:sldId id="267"/>
            <p14:sldId id="268"/>
            <p14:sldId id="269"/>
            <p14:sldId id="270"/>
            <p14:sldId id="271"/>
            <p14:sldId id="272"/>
            <p14:sldId id="273"/>
            <p14:sldId id="274"/>
            <p14:sldId id="275"/>
            <p14:sldId id="276"/>
            <p14:sldId id="277"/>
            <p14:sldId id="288"/>
            <p14:sldId id="289"/>
            <p14:sldId id="290"/>
            <p14:sldId id="291"/>
            <p14:sldId id="293"/>
            <p14:sldId id="292"/>
            <p14:sldId id="339"/>
            <p14:sldId id="295"/>
          </p14:sldIdLst>
        </p14:section>
        <p14:section name="Untitled Section" id="{DD7F69EC-2629-4B37-B5DD-4D8043C4E072}">
          <p14:sldIdLst/>
        </p14:section>
      </p14:sectionLst>
    </p:ext>
    <p:ext uri="{EFAFB233-063F-42B5-8137-9DF3F51BA10A}">
      <p15:sldGuideLst xmlns:p15="http://schemas.microsoft.com/office/powerpoint/2012/main">
        <p15:guide id="1" orient="horz" pos="2333" userDrawn="1">
          <p15:clr>
            <a:srgbClr val="A4A3A4"/>
          </p15:clr>
        </p15:guide>
        <p15:guide id="2" pos="31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Cobbins" initials="JC" lastIdx="2" clrIdx="0">
    <p:extLst>
      <p:ext uri="{19B8F6BF-5375-455C-9EA6-DF929625EA0E}">
        <p15:presenceInfo xmlns:p15="http://schemas.microsoft.com/office/powerpoint/2012/main" userId="S-1-5-21-1446271055-2294076819-2497763010-1523" providerId="AD"/>
      </p:ext>
    </p:extLst>
  </p:cmAuthor>
  <p:cmAuthor id="2" name="Lillie Naylor" initials="LN" lastIdx="1" clrIdx="1">
    <p:extLst>
      <p:ext uri="{19B8F6BF-5375-455C-9EA6-DF929625EA0E}">
        <p15:presenceInfo xmlns:p15="http://schemas.microsoft.com/office/powerpoint/2012/main" userId="S-1-5-21-1446271055-2294076819-2497763010-1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46"/>
    <a:srgbClr val="6E767C"/>
    <a:srgbClr val="3E49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5331" autoAdjust="0"/>
  </p:normalViewPr>
  <p:slideViewPr>
    <p:cSldViewPr>
      <p:cViewPr varScale="1">
        <p:scale>
          <a:sx n="101" d="100"/>
          <a:sy n="101" d="100"/>
        </p:scale>
        <p:origin x="1584" y="72"/>
      </p:cViewPr>
      <p:guideLst>
        <p:guide orient="horz" pos="2333"/>
        <p:guide pos="311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72" tIns="46586" rIns="93172" bIns="46586" rtlCol="0"/>
          <a:lstStyle>
            <a:lvl1pPr algn="l">
              <a:defRPr sz="1300"/>
            </a:lvl1pPr>
          </a:lstStyle>
          <a:p>
            <a:pPr>
              <a:defRPr/>
            </a:pPr>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3172" tIns="46586" rIns="93172" bIns="46586" rtlCol="0"/>
          <a:lstStyle>
            <a:lvl1pPr algn="r">
              <a:defRPr sz="1300"/>
            </a:lvl1pPr>
          </a:lstStyle>
          <a:p>
            <a:pPr>
              <a:defRPr/>
            </a:pPr>
            <a:fld id="{3D528F83-53B1-4191-A1C6-DC6ECF7F24CF}" type="datetimeFigureOut">
              <a:rPr lang="en-US"/>
              <a:pPr>
                <a:defRPr/>
              </a:pPr>
              <a:t>1/30/2024</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3172" tIns="46586" rIns="93172" bIns="46586"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3172" tIns="46586" rIns="93172" bIns="46586" numCol="1" anchor="b" anchorCtr="0" compatLnSpc="1">
            <a:prstTxWarp prst="textNoShape">
              <a:avLst/>
            </a:prstTxWarp>
          </a:bodyPr>
          <a:lstStyle>
            <a:lvl1pPr algn="r">
              <a:defRPr sz="1300"/>
            </a:lvl1pPr>
          </a:lstStyle>
          <a:p>
            <a:fld id="{8805C74B-6FA6-4E33-B90D-1E61BD784D0E}" type="slidenum">
              <a:rPr lang="en-US" altLang="en-US"/>
              <a:pPr/>
              <a:t>‹#›</a:t>
            </a:fld>
            <a:endParaRPr lang="en-US" altLang="en-US" dirty="0"/>
          </a:p>
        </p:txBody>
      </p:sp>
    </p:spTree>
    <p:extLst>
      <p:ext uri="{BB962C8B-B14F-4D97-AF65-F5344CB8AC3E}">
        <p14:creationId xmlns:p14="http://schemas.microsoft.com/office/powerpoint/2010/main" val="143941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72" tIns="46586" rIns="93172" bIns="46586" rtlCol="0"/>
          <a:lstStyle>
            <a:lvl1pPr algn="l">
              <a:defRPr sz="1300"/>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3172" tIns="46586" rIns="93172" bIns="46586" rtlCol="0"/>
          <a:lstStyle>
            <a:lvl1pPr algn="r">
              <a:defRPr sz="1300"/>
            </a:lvl1pPr>
          </a:lstStyle>
          <a:p>
            <a:pPr>
              <a:defRPr/>
            </a:pPr>
            <a:fld id="{C7A13740-B4B5-4CC2-99A3-CEE93C6E6A24}" type="datetimeFigureOut">
              <a:rPr lang="en-US" smtClean="0"/>
              <a:pPr>
                <a:defRPr/>
              </a:pPr>
              <a:t>1/30/2024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72" tIns="46586" rIns="93172"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3172" tIns="46586" rIns="93172" bIns="46586" rtlCol="0" anchor="b"/>
          <a:lstStyle>
            <a:lvl1pPr algn="l">
              <a:defRPr sz="1300"/>
            </a:lvl1pPr>
          </a:lstStyle>
          <a:p>
            <a:pPr>
              <a:defRPr/>
            </a:pPr>
            <a:endParaRPr 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3172" tIns="46586" rIns="93172" bIns="46586" numCol="1" anchor="b" anchorCtr="0" compatLnSpc="1">
            <a:prstTxWarp prst="textNoShape">
              <a:avLst/>
            </a:prstTxWarp>
          </a:bodyPr>
          <a:lstStyle>
            <a:lvl1pPr algn="r">
              <a:defRPr sz="1300"/>
            </a:lvl1pPr>
          </a:lstStyle>
          <a:p>
            <a:fld id="{FF4209D7-35E8-4F84-9DB1-8E38611C0412}" type="slidenum">
              <a:rPr lang="en-US" altLang="en-US" smtClean="0"/>
              <a:pPr/>
              <a:t>‹#›</a:t>
            </a:fld>
            <a:endParaRPr lang="en-US" altLang="en-US" dirty="0"/>
          </a:p>
        </p:txBody>
      </p:sp>
    </p:spTree>
    <p:extLst>
      <p:ext uri="{BB962C8B-B14F-4D97-AF65-F5344CB8AC3E}">
        <p14:creationId xmlns:p14="http://schemas.microsoft.com/office/powerpoint/2010/main" val="4131989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D1CF9A-674A-4D53-8E0B-8131A56B9610}" type="slidenum">
              <a:rPr lang="en-US" altLang="en-US" sz="1300">
                <a:latin typeface="Franklin Gothic Medium" panose="020B0603020102020204" pitchFamily="34" charset="0"/>
              </a:rPr>
              <a:pPr eaLnBrk="1" hangingPunct="1">
                <a:spcBef>
                  <a:spcPct val="0"/>
                </a:spcBef>
              </a:pPr>
              <a:t>1</a:t>
            </a:fld>
            <a:endParaRPr lang="en-US" altLang="en-US" sz="1300" dirty="0">
              <a:latin typeface="Franklin Gothic Medium" panose="020B06030201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0D17EEC4-CE96-5F8C-2BB5-8857A239BF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F811B315-FB2E-7A9F-1AE8-132465D356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3300" name="Slide Number Placeholder 3">
            <a:extLst>
              <a:ext uri="{FF2B5EF4-FFF2-40B4-BE49-F238E27FC236}">
                <a16:creationId xmlns:a16="http://schemas.microsoft.com/office/drawing/2014/main" id="{8354F193-678D-BD6D-EF86-9ED04C2CB7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453787-5D84-461A-ADCB-6E7F2D1167AD}" type="slidenum">
              <a:rPr lang="en-US" altLang="en-US" sz="1300" smtClean="0">
                <a:latin typeface="Franklin Gothic Medium" panose="020B0603020102020204" pitchFamily="34" charset="0"/>
              </a:rPr>
              <a:pPr>
                <a:spcBef>
                  <a:spcPct val="0"/>
                </a:spcBef>
              </a:pPr>
              <a:t>30</a:t>
            </a:fld>
            <a:endParaRPr lang="en-US" altLang="en-US" sz="1300">
              <a:latin typeface="Franklin Gothic Medium" panose="020B06030201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02165060-473F-66AC-2D93-DBE2DEAAE4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88D42ADB-8FF1-273E-213C-E1658B373B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5348" name="Slide Number Placeholder 3">
            <a:extLst>
              <a:ext uri="{FF2B5EF4-FFF2-40B4-BE49-F238E27FC236}">
                <a16:creationId xmlns:a16="http://schemas.microsoft.com/office/drawing/2014/main" id="{D263FBCF-A05B-EB74-86B2-EE17540E7A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DB316B-24C2-4C83-82A7-74288381041A}" type="slidenum">
              <a:rPr lang="en-US" altLang="en-US" sz="1300" smtClean="0">
                <a:latin typeface="Franklin Gothic Medium" panose="020B0603020102020204" pitchFamily="34" charset="0"/>
              </a:rPr>
              <a:pPr>
                <a:spcBef>
                  <a:spcPct val="0"/>
                </a:spcBef>
              </a:pPr>
              <a:t>31</a:t>
            </a:fld>
            <a:endParaRPr lang="en-US" altLang="en-US" sz="1300">
              <a:latin typeface="Franklin Gothic Medium" panose="020B06030201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571480" y="164608"/>
            <a:ext cx="2139765" cy="7081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164600" y="166321"/>
            <a:ext cx="7242281" cy="7078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7571480" y="2217393"/>
            <a:ext cx="2139765" cy="1975273"/>
          </a:xfrm>
        </p:spPr>
        <p:txBody>
          <a:bodyPr anchor="ctr"/>
          <a:lstStyle>
            <a:lvl1pPr marL="0" indent="0" algn="l">
              <a:buNone/>
              <a:defRPr sz="1900">
                <a:solidFill>
                  <a:srgbClr val="FFFFFF"/>
                </a:solidFill>
              </a:defRPr>
            </a:lvl1pPr>
            <a:lvl2pPr marL="457194" indent="0" algn="ctr">
              <a:buNone/>
              <a:defRPr>
                <a:solidFill>
                  <a:schemeClr val="tx1">
                    <a:tint val="75000"/>
                  </a:schemeClr>
                </a:solidFill>
              </a:defRPr>
            </a:lvl2pPr>
            <a:lvl3pPr marL="914388" indent="0" algn="ctr">
              <a:buNone/>
              <a:defRPr>
                <a:solidFill>
                  <a:schemeClr val="tx1">
                    <a:tint val="75000"/>
                  </a:schemeClr>
                </a:solidFill>
              </a:defRPr>
            </a:lvl3pPr>
            <a:lvl4pPr marL="1371581" indent="0" algn="ctr">
              <a:buNone/>
              <a:defRPr>
                <a:solidFill>
                  <a:schemeClr val="tx1">
                    <a:tint val="75000"/>
                  </a:schemeClr>
                </a:solidFill>
              </a:defRPr>
            </a:lvl4pPr>
            <a:lvl5pPr marL="1828776" indent="0" algn="ctr">
              <a:buNone/>
              <a:defRPr>
                <a:solidFill>
                  <a:schemeClr val="tx1">
                    <a:tint val="75000"/>
                  </a:schemeClr>
                </a:solidFill>
              </a:defRPr>
            </a:lvl5pPr>
            <a:lvl6pPr marL="2285969" indent="0" algn="ctr">
              <a:buNone/>
              <a:defRPr>
                <a:solidFill>
                  <a:schemeClr val="tx1">
                    <a:tint val="75000"/>
                  </a:schemeClr>
                </a:solidFill>
              </a:defRPr>
            </a:lvl6pPr>
            <a:lvl7pPr marL="2743163" indent="0" algn="ctr">
              <a:buNone/>
              <a:defRPr>
                <a:solidFill>
                  <a:schemeClr val="tx1">
                    <a:tint val="75000"/>
                  </a:schemeClr>
                </a:solidFill>
              </a:defRPr>
            </a:lvl7pPr>
            <a:lvl8pPr marL="3200357" indent="0" algn="ctr">
              <a:buNone/>
              <a:defRPr>
                <a:solidFill>
                  <a:schemeClr val="tx1">
                    <a:tint val="75000"/>
                  </a:schemeClr>
                </a:solidFill>
              </a:defRPr>
            </a:lvl8pPr>
            <a:lvl9pPr marL="365755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93792" y="2217393"/>
            <a:ext cx="6830788" cy="1975273"/>
          </a:xfrm>
        </p:spPr>
        <p:txBody>
          <a:bodyPr/>
          <a:lstStyle>
            <a:lvl1pPr algn="r">
              <a:defRPr sz="4199" spc="150" baseline="0"/>
            </a:lvl1p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25849691-4DD6-4A03-A0CB-B7172036BFEA}" type="datetimeFigureOut">
              <a:rPr lang="en-US"/>
              <a:pPr>
                <a:defRPr/>
              </a:pPr>
              <a:t>1/30/2024</a:t>
            </a:fld>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2EB80602-9320-48AF-8D35-0C1D1E3AF1F2}" type="slidenum">
              <a:rPr lang="en-US" altLang="en-US" smtClean="0"/>
              <a:pPr/>
              <a:t>‹#›</a:t>
            </a:fld>
            <a:endParaRPr lang="en-US" alt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dirty="0"/>
          </a:p>
        </p:txBody>
      </p:sp>
    </p:spTree>
    <p:extLst>
      <p:ext uri="{BB962C8B-B14F-4D97-AF65-F5344CB8AC3E}">
        <p14:creationId xmlns:p14="http://schemas.microsoft.com/office/powerpoint/2010/main" val="60077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5102" y="6639119"/>
            <a:ext cx="493792" cy="52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599" y="6419640"/>
            <a:ext cx="1179614" cy="92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8ED1B8C3-7823-42C6-AD5B-668057C899F2}" type="datetimeFigureOut">
              <a:rPr lang="en-US"/>
              <a:pPr>
                <a:defRPr/>
              </a:pPr>
              <a:t>1/30/2024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09C016C1-9E9C-41D6-8F2E-76F1BF02EC3A}" type="slidenum">
              <a:rPr lang="en-US" altLang="en-US" smtClean="0"/>
              <a:pPr/>
              <a:t>‹#›</a:t>
            </a:fld>
            <a:endParaRPr lang="en-US" altLang="en-US" dirty="0"/>
          </a:p>
        </p:txBody>
      </p:sp>
    </p:spTree>
    <p:extLst>
      <p:ext uri="{BB962C8B-B14F-4D97-AF65-F5344CB8AC3E}">
        <p14:creationId xmlns:p14="http://schemas.microsoft.com/office/powerpoint/2010/main" val="46832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64600" y="159465"/>
            <a:ext cx="7242281" cy="70814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7571477" y="159465"/>
            <a:ext cx="2112332" cy="7081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5102" y="6639119"/>
            <a:ext cx="493792" cy="52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599" y="6419640"/>
            <a:ext cx="1179614" cy="92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736073" y="296642"/>
            <a:ext cx="1810570" cy="63201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93796" y="296642"/>
            <a:ext cx="6501593" cy="6320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0D309F4A-8A2C-4009-8F14-703D08F809AA}" type="datetimeFigureOut">
              <a:rPr lang="en-US"/>
              <a:pPr>
                <a:defRPr/>
              </a:pPr>
              <a:t>1/30/2024</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bg2"/>
                </a:solidFill>
              </a:defRPr>
            </a:lvl1pPr>
          </a:lstStyle>
          <a:p>
            <a:fld id="{A645A959-96F5-48F0-885D-7B616857B824}" type="slidenum">
              <a:rPr lang="en-US" altLang="en-US" smtClean="0"/>
              <a:pPr/>
              <a:t>‹#›</a:t>
            </a:fld>
            <a:endParaRPr lang="en-US" altLang="en-US" dirty="0"/>
          </a:p>
        </p:txBody>
      </p:sp>
    </p:spTree>
    <p:extLst>
      <p:ext uri="{BB962C8B-B14F-4D97-AF65-F5344CB8AC3E}">
        <p14:creationId xmlns:p14="http://schemas.microsoft.com/office/powerpoint/2010/main" val="251426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5102" y="6639119"/>
            <a:ext cx="493792" cy="52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599" y="6419640"/>
            <a:ext cx="1179614" cy="92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pPr>
              <a:defRPr/>
            </a:pPr>
            <a:fld id="{A36B6A30-B146-422E-8D1C-1C51899E9E44}" type="datetimeFigureOut">
              <a:rPr lang="en-US"/>
              <a:pPr>
                <a:defRPr/>
              </a:pPr>
              <a:t>1/30/2024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734545BC-D686-462A-9B19-BB9B1D581DCE}" type="slidenum">
              <a:rPr lang="en-US" altLang="en-US" smtClean="0"/>
              <a:pPr/>
              <a:t>‹#›</a:t>
            </a:fld>
            <a:endParaRPr lang="en-US" altLang="en-US" dirty="0"/>
          </a:p>
        </p:txBody>
      </p:sp>
    </p:spTree>
    <p:extLst>
      <p:ext uri="{BB962C8B-B14F-4D97-AF65-F5344CB8AC3E}">
        <p14:creationId xmlns:p14="http://schemas.microsoft.com/office/powerpoint/2010/main" val="342051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571480" y="164608"/>
            <a:ext cx="2139765" cy="7081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164600" y="166321"/>
            <a:ext cx="7242281" cy="7078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736075" y="3123928"/>
            <a:ext cx="1728272" cy="1777746"/>
          </a:xfrm>
        </p:spPr>
        <p:txBody>
          <a:bodyPr anchor="ctr"/>
          <a:lstStyle>
            <a:lvl1pPr marL="0" indent="0">
              <a:buNone/>
              <a:defRPr sz="2000">
                <a:solidFill>
                  <a:schemeClr val="bg2"/>
                </a:solidFill>
              </a:defRPr>
            </a:lvl1pPr>
            <a:lvl2pPr marL="457194" indent="0">
              <a:buNone/>
              <a:defRPr sz="1799">
                <a:solidFill>
                  <a:schemeClr val="tx1">
                    <a:tint val="75000"/>
                  </a:schemeClr>
                </a:solidFill>
              </a:defRPr>
            </a:lvl2pPr>
            <a:lvl3pPr marL="914388" indent="0">
              <a:buNone/>
              <a:defRPr sz="1600">
                <a:solidFill>
                  <a:schemeClr val="tx1">
                    <a:tint val="75000"/>
                  </a:schemeClr>
                </a:solidFill>
              </a:defRPr>
            </a:lvl3pPr>
            <a:lvl4pPr marL="1371581" indent="0">
              <a:buNone/>
              <a:defRPr sz="1400">
                <a:solidFill>
                  <a:schemeClr val="tx1">
                    <a:tint val="75000"/>
                  </a:schemeClr>
                </a:solidFill>
              </a:defRPr>
            </a:lvl4pPr>
            <a:lvl5pPr marL="1828776" indent="0">
              <a:buNone/>
              <a:defRPr sz="1400">
                <a:solidFill>
                  <a:schemeClr val="tx1">
                    <a:tint val="75000"/>
                  </a:schemeClr>
                </a:solidFill>
              </a:defRPr>
            </a:lvl5pPr>
            <a:lvl6pPr marL="2285969" indent="0">
              <a:buNone/>
              <a:defRPr sz="1400">
                <a:solidFill>
                  <a:schemeClr val="tx1">
                    <a:tint val="75000"/>
                  </a:schemeClr>
                </a:solidFill>
              </a:defRPr>
            </a:lvl6pPr>
            <a:lvl7pPr marL="2743163" indent="0">
              <a:buNone/>
              <a:defRPr sz="1400">
                <a:solidFill>
                  <a:schemeClr val="tx1">
                    <a:tint val="75000"/>
                  </a:schemeClr>
                </a:solidFill>
              </a:defRPr>
            </a:lvl7pPr>
            <a:lvl8pPr marL="3200357" indent="0">
              <a:buNone/>
              <a:defRPr sz="1400">
                <a:solidFill>
                  <a:schemeClr val="tx1">
                    <a:tint val="75000"/>
                  </a:schemeClr>
                </a:solidFill>
              </a:defRPr>
            </a:lvl8pPr>
            <a:lvl9pPr marL="365755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411493" y="3123928"/>
            <a:ext cx="6830788" cy="1777746"/>
          </a:xfrm>
        </p:spPr>
        <p:txBody>
          <a:bodyPr/>
          <a:lstStyle>
            <a:lvl1pPr algn="r">
              <a:defRPr sz="4199" spc="150" baseline="0"/>
            </a:lvl1pPr>
          </a:lstStyle>
          <a:p>
            <a:r>
              <a:rPr lang="en-US"/>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2CCC893E-287F-44C5-9E8F-E168B8C9D6A5}" type="datetimeFigureOut">
              <a:rPr lang="en-US"/>
              <a:pPr>
                <a:defRPr/>
              </a:pPr>
              <a:t>1/30/2024</a:t>
            </a:fld>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0B0D6A0B-F34C-48F1-8CB7-F697A0C5AE57}" type="slidenum">
              <a:rPr lang="en-US" altLang="en-US" smtClean="0"/>
              <a:pPr/>
              <a:t>‹#›</a:t>
            </a:fld>
            <a:endParaRPr lang="en-US" altLang="en-US" dirty="0"/>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dirty="0"/>
          </a:p>
        </p:txBody>
      </p:sp>
    </p:spTree>
    <p:extLst>
      <p:ext uri="{BB962C8B-B14F-4D97-AF65-F5344CB8AC3E}">
        <p14:creationId xmlns:p14="http://schemas.microsoft.com/office/powerpoint/2010/main" val="354084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5102" y="6639119"/>
            <a:ext cx="493792" cy="52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599" y="6419640"/>
            <a:ext cx="1179614" cy="92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93792" y="1856763"/>
            <a:ext cx="4361828" cy="4760409"/>
          </a:xfrm>
        </p:spPr>
        <p:txBody>
          <a:bodyPr/>
          <a:lstStyle>
            <a:lvl1pPr>
              <a:defRPr sz="2800"/>
            </a:lvl1pPr>
            <a:lvl2pPr>
              <a:defRPr sz="2400"/>
            </a:lvl2pPr>
            <a:lvl3pPr>
              <a:defRPr sz="2000"/>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0218" y="1856763"/>
            <a:ext cx="4361828" cy="4760409"/>
          </a:xfrm>
        </p:spPr>
        <p:txBody>
          <a:bodyPr/>
          <a:lstStyle>
            <a:lvl1pPr>
              <a:defRPr sz="2800"/>
            </a:lvl1pPr>
            <a:lvl2pPr>
              <a:defRPr sz="2400"/>
            </a:lvl2pPr>
            <a:lvl3pPr>
              <a:defRPr sz="2000"/>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fld id="{D49B6820-13FC-4F26-A1B1-E75AF24C8F95}" type="datetimeFigureOut">
              <a:rPr lang="en-US"/>
              <a:pPr>
                <a:defRPr/>
              </a:pPr>
              <a:t>1/30/2024</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fld id="{D7987A3B-A43D-4D1C-8F96-78FB3C6601A2}" type="slidenum">
              <a:rPr lang="en-US" altLang="en-US" smtClean="0"/>
              <a:pPr/>
              <a:t>‹#›</a:t>
            </a:fld>
            <a:endParaRPr lang="en-US" altLang="en-US" dirty="0"/>
          </a:p>
        </p:txBody>
      </p:sp>
    </p:spTree>
    <p:extLst>
      <p:ext uri="{BB962C8B-B14F-4D97-AF65-F5344CB8AC3E}">
        <p14:creationId xmlns:p14="http://schemas.microsoft.com/office/powerpoint/2010/main" val="408458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5102" y="6639119"/>
            <a:ext cx="493792" cy="52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599" y="6419640"/>
            <a:ext cx="1179614" cy="92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93797" y="1860393"/>
            <a:ext cx="4363543" cy="691002"/>
          </a:xfrm>
        </p:spPr>
        <p:txBody>
          <a:bodyPr anchor="b"/>
          <a:lstStyle>
            <a:lvl1pPr marL="0" indent="0" algn="ctr">
              <a:buNone/>
              <a:defRPr sz="2400" b="0">
                <a:solidFill>
                  <a:schemeClr val="tx2"/>
                </a:solidFill>
              </a:defRPr>
            </a:lvl1pPr>
            <a:lvl2pPr marL="457194" indent="0">
              <a:buNone/>
              <a:defRPr sz="2000" b="1"/>
            </a:lvl2pPr>
            <a:lvl3pPr marL="914388" indent="0">
              <a:buNone/>
              <a:defRPr sz="1799" b="1"/>
            </a:lvl3pPr>
            <a:lvl4pPr marL="1371581" indent="0">
              <a:buNone/>
              <a:defRPr sz="1600" b="1"/>
            </a:lvl4pPr>
            <a:lvl5pPr marL="1828776" indent="0">
              <a:buNone/>
              <a:defRPr sz="1600" b="1"/>
            </a:lvl5pPr>
            <a:lvl6pPr marL="2285969" indent="0">
              <a:buNone/>
              <a:defRPr sz="1600" b="1"/>
            </a:lvl6pPr>
            <a:lvl7pPr marL="2743163" indent="0">
              <a:buNone/>
              <a:defRPr sz="1600" b="1"/>
            </a:lvl7pPr>
            <a:lvl8pPr marL="3200357" indent="0">
              <a:buNone/>
              <a:defRPr sz="1600" b="1"/>
            </a:lvl8pPr>
            <a:lvl9pPr marL="3657550" indent="0">
              <a:buNone/>
              <a:defRPr sz="1600" b="1"/>
            </a:lvl9pPr>
          </a:lstStyle>
          <a:p>
            <a:pPr lvl="0"/>
            <a:r>
              <a:rPr lang="en-US"/>
              <a:t>Click to edit Master text styles</a:t>
            </a:r>
          </a:p>
        </p:txBody>
      </p:sp>
      <p:sp>
        <p:nvSpPr>
          <p:cNvPr id="4" name="Content Placeholder 3"/>
          <p:cNvSpPr>
            <a:spLocks noGrp="1"/>
          </p:cNvSpPr>
          <p:nvPr>
            <p:ph sz="half" idx="2"/>
          </p:nvPr>
        </p:nvSpPr>
        <p:spPr>
          <a:xfrm>
            <a:off x="493797" y="2633705"/>
            <a:ext cx="4363543" cy="3983125"/>
          </a:xfrm>
        </p:spPr>
        <p:txBody>
          <a:bodyPr/>
          <a:lstStyle>
            <a:lvl1pPr>
              <a:defRPr sz="2400"/>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6793" y="1860393"/>
            <a:ext cx="4365257" cy="691002"/>
          </a:xfrm>
        </p:spPr>
        <p:txBody>
          <a:bodyPr anchor="b"/>
          <a:lstStyle>
            <a:lvl1pPr marL="0" indent="0" algn="ctr">
              <a:buNone/>
              <a:defRPr sz="2400" b="0">
                <a:solidFill>
                  <a:schemeClr val="tx2"/>
                </a:solidFill>
              </a:defRPr>
            </a:lvl1pPr>
            <a:lvl2pPr marL="457194" indent="0">
              <a:buNone/>
              <a:defRPr sz="2000" b="1"/>
            </a:lvl2pPr>
            <a:lvl3pPr marL="914388" indent="0">
              <a:buNone/>
              <a:defRPr sz="1799" b="1"/>
            </a:lvl3pPr>
            <a:lvl4pPr marL="1371581" indent="0">
              <a:buNone/>
              <a:defRPr sz="1600" b="1"/>
            </a:lvl4pPr>
            <a:lvl5pPr marL="1828776" indent="0">
              <a:buNone/>
              <a:defRPr sz="1600" b="1"/>
            </a:lvl5pPr>
            <a:lvl6pPr marL="2285969" indent="0">
              <a:buNone/>
              <a:defRPr sz="1600" b="1"/>
            </a:lvl6pPr>
            <a:lvl7pPr marL="2743163" indent="0">
              <a:buNone/>
              <a:defRPr sz="1600" b="1"/>
            </a:lvl7pPr>
            <a:lvl8pPr marL="3200357" indent="0">
              <a:buNone/>
              <a:defRPr sz="1600" b="1"/>
            </a:lvl8pPr>
            <a:lvl9pPr marL="365755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6793" y="2633705"/>
            <a:ext cx="4365257" cy="3983125"/>
          </a:xfrm>
        </p:spPr>
        <p:txBody>
          <a:bodyPr/>
          <a:lstStyle>
            <a:lvl1pPr>
              <a:defRPr sz="2400"/>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fld id="{F7B5B0AC-9429-450E-8D83-C9688FCB2256}" type="datetimeFigureOut">
              <a:rPr lang="en-US"/>
              <a:pPr>
                <a:defRPr/>
              </a:pPr>
              <a:t>1/30/2024</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fld id="{B7A2F044-EC31-46CC-A95A-5001240D21EE}" type="slidenum">
              <a:rPr lang="en-US" altLang="en-US" smtClean="0"/>
              <a:pPr/>
              <a:t>‹#›</a:t>
            </a:fld>
            <a:endParaRPr lang="en-US" altLang="en-US" dirty="0"/>
          </a:p>
        </p:txBody>
      </p:sp>
    </p:spTree>
    <p:extLst>
      <p:ext uri="{BB962C8B-B14F-4D97-AF65-F5344CB8AC3E}">
        <p14:creationId xmlns:p14="http://schemas.microsoft.com/office/powerpoint/2010/main" val="108541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5102" y="6639119"/>
            <a:ext cx="493792" cy="52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599" y="6419640"/>
            <a:ext cx="1179614" cy="92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1DE28E51-2677-4381-824F-5AEB311AB592}" type="datetimeFigureOut">
              <a:rPr lang="en-US"/>
              <a:pPr>
                <a:defRPr/>
              </a:pPr>
              <a:t>1/30/2024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E886DE6A-F67F-4211-8BB3-88D85704F79A}" type="slidenum">
              <a:rPr lang="en-US" altLang="en-US" smtClean="0"/>
              <a:pPr/>
              <a:t>‹#›</a:t>
            </a:fld>
            <a:endParaRPr lang="en-US" altLang="en-US" dirty="0"/>
          </a:p>
        </p:txBody>
      </p:sp>
    </p:spTree>
    <p:extLst>
      <p:ext uri="{BB962C8B-B14F-4D97-AF65-F5344CB8AC3E}">
        <p14:creationId xmlns:p14="http://schemas.microsoft.com/office/powerpoint/2010/main" val="407136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64603" y="162895"/>
            <a:ext cx="9538071" cy="70814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10"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5102" y="6639119"/>
            <a:ext cx="493792" cy="52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599" y="6419640"/>
            <a:ext cx="1179614" cy="92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6B98E9A0-758C-4DC2-8007-1EA0A62116E0}" type="datetimeFigureOut">
              <a:rPr lang="en-US"/>
              <a:pPr>
                <a:defRPr/>
              </a:pPr>
              <a:t>1/30/2024</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3"/>
          <p:cNvSpPr>
            <a:spLocks noGrp="1"/>
          </p:cNvSpPr>
          <p:nvPr>
            <p:ph type="sldNum" sz="quarter" idx="12"/>
          </p:nvPr>
        </p:nvSpPr>
        <p:spPr/>
        <p:txBody>
          <a:bodyPr/>
          <a:lstStyle>
            <a:lvl1pPr>
              <a:defRPr/>
            </a:lvl1pPr>
          </a:lstStyle>
          <a:p>
            <a:fld id="{7BBDDDA7-0F95-4736-917D-662D6261903B}" type="slidenum">
              <a:rPr lang="en-US" altLang="en-US" smtClean="0"/>
              <a:pPr/>
              <a:t>‹#›</a:t>
            </a:fld>
            <a:endParaRPr lang="en-US" altLang="en-US" dirty="0"/>
          </a:p>
        </p:txBody>
      </p:sp>
    </p:spTree>
    <p:extLst>
      <p:ext uri="{BB962C8B-B14F-4D97-AF65-F5344CB8AC3E}">
        <p14:creationId xmlns:p14="http://schemas.microsoft.com/office/powerpoint/2010/main" val="146785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3"/>
            <a:ext cx="9875838" cy="7407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571480" y="162895"/>
            <a:ext cx="2139765" cy="7081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7" name="Rectangle 6"/>
          <p:cNvSpPr/>
          <p:nvPr/>
        </p:nvSpPr>
        <p:spPr>
          <a:xfrm>
            <a:off x="164600" y="164609"/>
            <a:ext cx="7242281" cy="707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658389" y="329215"/>
            <a:ext cx="6336996" cy="63219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32782" y="2301194"/>
            <a:ext cx="1807278" cy="3041921"/>
          </a:xfrm>
        </p:spPr>
        <p:txBody>
          <a:bodyPr tIns="0"/>
          <a:lstStyle>
            <a:lvl1pPr marL="0" indent="0">
              <a:buNone/>
              <a:defRPr sz="1400">
                <a:solidFill>
                  <a:srgbClr val="FFFFFF"/>
                </a:solidFill>
              </a:defRPr>
            </a:lvl1pPr>
            <a:lvl2pPr marL="457194" indent="0">
              <a:buNone/>
              <a:defRPr sz="1200"/>
            </a:lvl2pPr>
            <a:lvl3pPr marL="914388" indent="0">
              <a:buNone/>
              <a:defRPr sz="1000"/>
            </a:lvl3pPr>
            <a:lvl4pPr marL="1371581" indent="0">
              <a:buNone/>
              <a:defRPr sz="900"/>
            </a:lvl4pPr>
            <a:lvl5pPr marL="1828776" indent="0">
              <a:buNone/>
              <a:defRPr sz="900"/>
            </a:lvl5pPr>
            <a:lvl6pPr marL="2285969" indent="0">
              <a:buNone/>
              <a:defRPr sz="900"/>
            </a:lvl6pPr>
            <a:lvl7pPr marL="2743163" indent="0">
              <a:buNone/>
              <a:defRPr sz="900"/>
            </a:lvl7pPr>
            <a:lvl8pPr marL="3200357" indent="0">
              <a:buNone/>
              <a:defRPr sz="900"/>
            </a:lvl8pPr>
            <a:lvl9pPr marL="3657550" indent="0">
              <a:buNone/>
              <a:defRPr sz="900"/>
            </a:lvl9pPr>
          </a:lstStyle>
          <a:p>
            <a:pPr lvl="0"/>
            <a:r>
              <a:rPr lang="en-US"/>
              <a:t>Click to edit Master text styles</a:t>
            </a:r>
          </a:p>
        </p:txBody>
      </p:sp>
      <p:sp>
        <p:nvSpPr>
          <p:cNvPr id="11" name="Title 10"/>
          <p:cNvSpPr>
            <a:spLocks noGrp="1"/>
          </p:cNvSpPr>
          <p:nvPr>
            <p:ph type="title"/>
          </p:nvPr>
        </p:nvSpPr>
        <p:spPr>
          <a:xfrm>
            <a:off x="7732786" y="493825"/>
            <a:ext cx="1809771" cy="1807375"/>
          </a:xfrm>
        </p:spPr>
        <p:txBody>
          <a:bodyPr anchor="b"/>
          <a:lstStyle>
            <a:lvl1pPr algn="l">
              <a:defRPr sz="2000" spc="150" baseline="0"/>
            </a:lvl1pPr>
          </a:lstStyle>
          <a:p>
            <a:r>
              <a:rPr lang="en-US"/>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03AF39F3-9554-44E9-9ADF-AFEF09A1038E}" type="datetimeFigureOut">
              <a:rPr lang="en-US"/>
              <a:pPr>
                <a:defRPr/>
              </a:pPr>
              <a:t>1/30/2024</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solidFill>
                  <a:srgbClr val="FFFFFF"/>
                </a:solidFill>
              </a:defRPr>
            </a:lvl1pPr>
          </a:lstStyle>
          <a:p>
            <a:fld id="{5E8E1FFC-1F60-4800-ABF8-51CCD923EC09}" type="slidenum">
              <a:rPr lang="en-US" altLang="en-US" smtClean="0"/>
              <a:pPr/>
              <a:t>‹#›</a:t>
            </a:fld>
            <a:endParaRPr lang="en-US" altLang="en-US" dirty="0"/>
          </a:p>
        </p:txBody>
      </p:sp>
    </p:spTree>
    <p:extLst>
      <p:ext uri="{BB962C8B-B14F-4D97-AF65-F5344CB8AC3E}">
        <p14:creationId xmlns:p14="http://schemas.microsoft.com/office/powerpoint/2010/main" val="30913525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3"/>
            <a:ext cx="9875838" cy="7407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ectangle 5"/>
          <p:cNvSpPr/>
          <p:nvPr/>
        </p:nvSpPr>
        <p:spPr>
          <a:xfrm>
            <a:off x="7571480" y="162895"/>
            <a:ext cx="2139765" cy="70814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2" descr="N:\FORMS\HUD Hous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55102" y="6639119"/>
            <a:ext cx="493792" cy="52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4599" y="6419640"/>
            <a:ext cx="1179614" cy="92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164600" y="164609"/>
            <a:ext cx="7242281" cy="7078063"/>
          </a:xfrm>
        </p:spPr>
        <p:txBody>
          <a:bodyPr anchor="ctr"/>
          <a:lstStyle>
            <a:lvl1pPr marL="0" indent="0" algn="ctr">
              <a:buNone/>
              <a:defRPr sz="3200"/>
            </a:lvl1pPr>
            <a:lvl2pPr marL="457194" indent="0">
              <a:buNone/>
              <a:defRPr sz="2800"/>
            </a:lvl2pPr>
            <a:lvl3pPr marL="914388" indent="0">
              <a:buNone/>
              <a:defRPr sz="2400"/>
            </a:lvl3pPr>
            <a:lvl4pPr marL="1371581" indent="0">
              <a:buNone/>
              <a:defRPr sz="2000"/>
            </a:lvl4pPr>
            <a:lvl5pPr marL="1828776" indent="0">
              <a:buNone/>
              <a:defRPr sz="2000"/>
            </a:lvl5pPr>
            <a:lvl6pPr marL="2285969" indent="0">
              <a:buNone/>
              <a:defRPr sz="2000"/>
            </a:lvl6pPr>
            <a:lvl7pPr marL="2743163" indent="0">
              <a:buNone/>
              <a:defRPr sz="2000"/>
            </a:lvl7pPr>
            <a:lvl8pPr marL="3200357" indent="0">
              <a:buNone/>
              <a:defRPr sz="2000"/>
            </a:lvl8pPr>
            <a:lvl9pPr marL="365755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736073" y="2304490"/>
            <a:ext cx="1810570" cy="3209819"/>
          </a:xfrm>
        </p:spPr>
        <p:txBody>
          <a:bodyPr tIns="0"/>
          <a:lstStyle>
            <a:lvl1pPr marL="0" indent="0">
              <a:buNone/>
              <a:defRPr sz="1400">
                <a:solidFill>
                  <a:schemeClr val="tx1"/>
                </a:solidFill>
              </a:defRPr>
            </a:lvl1pPr>
            <a:lvl2pPr marL="457194" indent="0">
              <a:buNone/>
              <a:defRPr sz="1200"/>
            </a:lvl2pPr>
            <a:lvl3pPr marL="914388" indent="0">
              <a:buNone/>
              <a:defRPr sz="1000"/>
            </a:lvl3pPr>
            <a:lvl4pPr marL="1371581" indent="0">
              <a:buNone/>
              <a:defRPr sz="900"/>
            </a:lvl4pPr>
            <a:lvl5pPr marL="1828776" indent="0">
              <a:buNone/>
              <a:defRPr sz="900"/>
            </a:lvl5pPr>
            <a:lvl6pPr marL="2285969" indent="0">
              <a:buNone/>
              <a:defRPr sz="900"/>
            </a:lvl6pPr>
            <a:lvl7pPr marL="2743163" indent="0">
              <a:buNone/>
              <a:defRPr sz="900"/>
            </a:lvl7pPr>
            <a:lvl8pPr marL="3200357" indent="0">
              <a:buNone/>
              <a:defRPr sz="900"/>
            </a:lvl8pPr>
            <a:lvl9pPr marL="3657550" indent="0">
              <a:buNone/>
              <a:defRPr sz="900"/>
            </a:lvl9pPr>
          </a:lstStyle>
          <a:p>
            <a:pPr lvl="0"/>
            <a:r>
              <a:rPr lang="en-US"/>
              <a:t>Click to edit Master text styles</a:t>
            </a:r>
          </a:p>
        </p:txBody>
      </p:sp>
      <p:sp>
        <p:nvSpPr>
          <p:cNvPr id="10" name="Title 9"/>
          <p:cNvSpPr>
            <a:spLocks noGrp="1"/>
          </p:cNvSpPr>
          <p:nvPr>
            <p:ph type="title"/>
          </p:nvPr>
        </p:nvSpPr>
        <p:spPr>
          <a:xfrm>
            <a:off x="7736073" y="497117"/>
            <a:ext cx="1810570" cy="1807375"/>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5E4ED084-7C94-45B4-B96B-6F9F6AED5BD4}" type="datetimeFigureOut">
              <a:rPr lang="en-US"/>
              <a:pPr>
                <a:defRPr/>
              </a:pPr>
              <a:t>1/30/2024</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fld id="{CA9F5D85-0529-4CB4-A23C-5610D0834890}" type="slidenum">
              <a:rPr lang="en-US" altLang="en-US" smtClean="0"/>
              <a:pPr/>
              <a:t>‹#›</a:t>
            </a:fld>
            <a:endParaRPr lang="en-US" altLang="en-US" dirty="0"/>
          </a:p>
        </p:txBody>
      </p:sp>
    </p:spTree>
    <p:extLst>
      <p:ext uri="{BB962C8B-B14F-4D97-AF65-F5344CB8AC3E}">
        <p14:creationId xmlns:p14="http://schemas.microsoft.com/office/powerpoint/2010/main" val="256757266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64603" y="1766087"/>
            <a:ext cx="9538071" cy="54491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64599" y="164611"/>
            <a:ext cx="9519210" cy="14540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11493" y="384081"/>
            <a:ext cx="9052852" cy="113852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11498" y="1856963"/>
            <a:ext cx="9080285" cy="47598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1206" y="6865447"/>
            <a:ext cx="2304362" cy="296634"/>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cs typeface="+mn-cs"/>
              </a:defRPr>
            </a:lvl1pPr>
          </a:lstStyle>
          <a:p>
            <a:pPr>
              <a:defRPr/>
            </a:pPr>
            <a:fld id="{167BCF6A-220E-467C-96A6-BA71E1CD76EB}" type="datetimeFigureOut">
              <a:rPr lang="en-US"/>
              <a:pPr>
                <a:defRPr/>
              </a:pPr>
              <a:t>1/30/2024</a:t>
            </a:fld>
            <a:endParaRPr lang="en-US" dirty="0"/>
          </a:p>
        </p:txBody>
      </p:sp>
      <p:sp>
        <p:nvSpPr>
          <p:cNvPr id="5" name="Footer Placeholder 4"/>
          <p:cNvSpPr>
            <a:spLocks noGrp="1"/>
          </p:cNvSpPr>
          <p:nvPr>
            <p:ph type="ftr" sz="quarter" idx="3"/>
          </p:nvPr>
        </p:nvSpPr>
        <p:spPr>
          <a:xfrm>
            <a:off x="3291948" y="6865447"/>
            <a:ext cx="3621141" cy="296634"/>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893401" y="6863739"/>
            <a:ext cx="629241" cy="296634"/>
          </a:xfrm>
          <a:prstGeom prst="rect">
            <a:avLst/>
          </a:prstGeom>
          <a:ln w="19050">
            <a:noFill/>
          </a:ln>
        </p:spPr>
        <p:txBody>
          <a:bodyPr vert="horz" wrap="square" lIns="91440" tIns="45720" rIns="91440" bIns="45720" numCol="1" anchor="ctr" anchorCtr="0" compatLnSpc="1">
            <a:prstTxWarp prst="textNoShape">
              <a:avLst/>
            </a:prstTxWarp>
          </a:bodyPr>
          <a:lstStyle>
            <a:lvl1pPr algn="ctr">
              <a:defRPr sz="1100">
                <a:solidFill>
                  <a:schemeClr val="tx2"/>
                </a:solidFill>
                <a:latin typeface="Franklin Gothic Book" panose="020B0503020102020204" pitchFamily="34" charset="0"/>
              </a:defRPr>
            </a:lvl1pPr>
          </a:lstStyle>
          <a:p>
            <a:fld id="{9DD2CF65-0C31-47D1-88CC-E26075772A13}"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194" algn="ctr" rtl="0" fontAlgn="base">
        <a:spcBef>
          <a:spcPct val="0"/>
        </a:spcBef>
        <a:spcAft>
          <a:spcPct val="0"/>
        </a:spcAft>
        <a:defRPr sz="3200">
          <a:solidFill>
            <a:schemeClr val="bg1"/>
          </a:solidFill>
          <a:latin typeface="Franklin Gothic Medium" pitchFamily="34" charset="0"/>
        </a:defRPr>
      </a:lvl6pPr>
      <a:lvl7pPr marL="914388" algn="ctr" rtl="0" fontAlgn="base">
        <a:spcBef>
          <a:spcPct val="0"/>
        </a:spcBef>
        <a:spcAft>
          <a:spcPct val="0"/>
        </a:spcAft>
        <a:defRPr sz="3200">
          <a:solidFill>
            <a:schemeClr val="bg1"/>
          </a:solidFill>
          <a:latin typeface="Franklin Gothic Medium" pitchFamily="34" charset="0"/>
        </a:defRPr>
      </a:lvl7pPr>
      <a:lvl8pPr marL="1371581" algn="ctr" rtl="0" fontAlgn="base">
        <a:spcBef>
          <a:spcPct val="0"/>
        </a:spcBef>
        <a:spcAft>
          <a:spcPct val="0"/>
        </a:spcAft>
        <a:defRPr sz="3200">
          <a:solidFill>
            <a:schemeClr val="bg1"/>
          </a:solidFill>
          <a:latin typeface="Franklin Gothic Medium" pitchFamily="34" charset="0"/>
        </a:defRPr>
      </a:lvl8pPr>
      <a:lvl9pPr marL="1828776" algn="ctr" rtl="0" fontAlgn="base">
        <a:spcBef>
          <a:spcPct val="0"/>
        </a:spcBef>
        <a:spcAft>
          <a:spcPct val="0"/>
        </a:spcAft>
        <a:defRPr sz="3200">
          <a:solidFill>
            <a:schemeClr val="bg1"/>
          </a:solidFill>
          <a:latin typeface="Franklin Gothic Medium" pitchFamily="34" charset="0"/>
        </a:defRPr>
      </a:lvl9pPr>
    </p:titleStyle>
    <p:bodyStyle>
      <a:lvl1pPr marL="273047" indent="-228597"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1" indent="-182561"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13" indent="-182561" algn="l" rtl="0" eaLnBrk="0" fontAlgn="base" hangingPunct="0">
        <a:spcBef>
          <a:spcPct val="20000"/>
        </a:spcBef>
        <a:spcAft>
          <a:spcPct val="0"/>
        </a:spcAft>
        <a:buClr>
          <a:srgbClr val="928B70"/>
        </a:buClr>
        <a:buFont typeface="Wingdings" panose="05000000000000000000" pitchFamily="2" charset="2"/>
        <a:buChar char="§"/>
        <a:defRPr sz="1600" kern="1200" spc="100">
          <a:solidFill>
            <a:schemeClr val="tx2"/>
          </a:solidFill>
          <a:latin typeface="+mn-lt"/>
          <a:ea typeface="+mn-ea"/>
          <a:cs typeface="+mn-cs"/>
        </a:defRPr>
      </a:lvl3pPr>
      <a:lvl4pPr marL="1096948" indent="-182561" algn="l" rtl="0" eaLnBrk="0" fontAlgn="base" hangingPunct="0">
        <a:spcBef>
          <a:spcPct val="20000"/>
        </a:spcBef>
        <a:spcAft>
          <a:spcPct val="0"/>
        </a:spcAft>
        <a:buClr>
          <a:srgbClr val="87706B"/>
        </a:buClr>
        <a:buFont typeface="Wingdings" panose="05000000000000000000" pitchFamily="2" charset="2"/>
        <a:buChar char="§"/>
        <a:defRPr sz="1400" kern="1200">
          <a:solidFill>
            <a:schemeClr val="tx2"/>
          </a:solidFill>
          <a:latin typeface="+mn-lt"/>
          <a:ea typeface="+mn-ea"/>
          <a:cs typeface="+mn-cs"/>
        </a:defRPr>
      </a:lvl4pPr>
      <a:lvl5pPr marL="1279508" indent="-182561" algn="l" rtl="0" eaLnBrk="0" fontAlgn="base" hangingPunct="0">
        <a:spcBef>
          <a:spcPct val="20000"/>
        </a:spcBef>
        <a:spcAft>
          <a:spcPct val="0"/>
        </a:spcAft>
        <a:buClr>
          <a:srgbClr val="6F777D"/>
        </a:buClr>
        <a:buFont typeface="Wingdings" panose="05000000000000000000" pitchFamily="2" charset="2"/>
        <a:buChar char="§"/>
        <a:defRPr sz="1300" kern="1200" spc="100">
          <a:solidFill>
            <a:schemeClr val="tx2"/>
          </a:solidFill>
          <a:latin typeface="+mn-lt"/>
          <a:ea typeface="+mn-ea"/>
          <a:cs typeface="+mn-cs"/>
        </a:defRPr>
      </a:lvl5pPr>
      <a:lvl6pPr marL="1554460" indent="-182877" algn="l" defTabSz="914388"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76" indent="-182877" algn="l" defTabSz="914388"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92" indent="-182877" algn="l" defTabSz="914388"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08" indent="-182877" algn="l" defTabSz="914388"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388" rtl="0" eaLnBrk="1" latinLnBrk="0" hangingPunct="1">
        <a:defRPr sz="1799" kern="1200">
          <a:solidFill>
            <a:schemeClr val="tx1"/>
          </a:solidFill>
          <a:latin typeface="+mn-lt"/>
          <a:ea typeface="+mn-ea"/>
          <a:cs typeface="+mn-cs"/>
        </a:defRPr>
      </a:lvl1pPr>
      <a:lvl2pPr marL="457194" algn="l" defTabSz="914388" rtl="0" eaLnBrk="1" latinLnBrk="0" hangingPunct="1">
        <a:defRPr sz="1799" kern="1200">
          <a:solidFill>
            <a:schemeClr val="tx1"/>
          </a:solidFill>
          <a:latin typeface="+mn-lt"/>
          <a:ea typeface="+mn-ea"/>
          <a:cs typeface="+mn-cs"/>
        </a:defRPr>
      </a:lvl2pPr>
      <a:lvl3pPr marL="914388" algn="l" defTabSz="914388" rtl="0" eaLnBrk="1" latinLnBrk="0" hangingPunct="1">
        <a:defRPr sz="1799" kern="1200">
          <a:solidFill>
            <a:schemeClr val="tx1"/>
          </a:solidFill>
          <a:latin typeface="+mn-lt"/>
          <a:ea typeface="+mn-ea"/>
          <a:cs typeface="+mn-cs"/>
        </a:defRPr>
      </a:lvl3pPr>
      <a:lvl4pPr marL="1371581" algn="l" defTabSz="914388" rtl="0" eaLnBrk="1" latinLnBrk="0" hangingPunct="1">
        <a:defRPr sz="1799" kern="1200">
          <a:solidFill>
            <a:schemeClr val="tx1"/>
          </a:solidFill>
          <a:latin typeface="+mn-lt"/>
          <a:ea typeface="+mn-ea"/>
          <a:cs typeface="+mn-cs"/>
        </a:defRPr>
      </a:lvl4pPr>
      <a:lvl5pPr marL="1828776" algn="l" defTabSz="914388" rtl="0" eaLnBrk="1" latinLnBrk="0" hangingPunct="1">
        <a:defRPr sz="1799" kern="1200">
          <a:solidFill>
            <a:schemeClr val="tx1"/>
          </a:solidFill>
          <a:latin typeface="+mn-lt"/>
          <a:ea typeface="+mn-ea"/>
          <a:cs typeface="+mn-cs"/>
        </a:defRPr>
      </a:lvl5pPr>
      <a:lvl6pPr marL="2285969" algn="l" defTabSz="914388" rtl="0" eaLnBrk="1" latinLnBrk="0" hangingPunct="1">
        <a:defRPr sz="1799" kern="1200">
          <a:solidFill>
            <a:schemeClr val="tx1"/>
          </a:solidFill>
          <a:latin typeface="+mn-lt"/>
          <a:ea typeface="+mn-ea"/>
          <a:cs typeface="+mn-cs"/>
        </a:defRPr>
      </a:lvl6pPr>
      <a:lvl7pPr marL="2743163" algn="l" defTabSz="914388" rtl="0" eaLnBrk="1" latinLnBrk="0" hangingPunct="1">
        <a:defRPr sz="1799" kern="1200">
          <a:solidFill>
            <a:schemeClr val="tx1"/>
          </a:solidFill>
          <a:latin typeface="+mn-lt"/>
          <a:ea typeface="+mn-ea"/>
          <a:cs typeface="+mn-cs"/>
        </a:defRPr>
      </a:lvl7pPr>
      <a:lvl8pPr marL="3200357" algn="l" defTabSz="914388" rtl="0" eaLnBrk="1" latinLnBrk="0" hangingPunct="1">
        <a:defRPr sz="1799" kern="1200">
          <a:solidFill>
            <a:schemeClr val="tx1"/>
          </a:solidFill>
          <a:latin typeface="+mn-lt"/>
          <a:ea typeface="+mn-ea"/>
          <a:cs typeface="+mn-cs"/>
        </a:defRPr>
      </a:lvl8pPr>
      <a:lvl9pPr marL="3657550" algn="l" defTabSz="914388"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HOPWA.RFC@mshc.com" TargetMode="External"/><Relationship Id="rId2" Type="http://schemas.openxmlformats.org/officeDocument/2006/relationships/hyperlink" Target="mailto:ESG.RFC@mshc.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SG.RFC@mshc.com" TargetMode="External"/><Relationship Id="rId2" Type="http://schemas.openxmlformats.org/officeDocument/2006/relationships/hyperlink" Target="mailto:HOPWA.RFC@mshc.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mailto:tamara.stewart@mshc.com"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Sharunda.chapman@mshc.com" TargetMode="External"/><Relationship Id="rId5" Type="http://schemas.openxmlformats.org/officeDocument/2006/relationships/hyperlink" Target="mailto:vickie.palfrey@mshc.com" TargetMode="External"/><Relationship Id="rId10" Type="http://schemas.openxmlformats.org/officeDocument/2006/relationships/image" Target="../media/image2.jpeg"/><Relationship Id="rId4" Type="http://schemas.openxmlformats.org/officeDocument/2006/relationships/hyperlink" Target="mailto:faye.mccall@mshc.com" TargetMode="External"/><Relationship Id="rId9"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920" y="4548980"/>
            <a:ext cx="7010400" cy="1295401"/>
          </a:xfrm>
        </p:spPr>
        <p:txBody>
          <a:bodyPr>
            <a:noAutofit/>
          </a:bodyPr>
          <a:lstStyle/>
          <a:p>
            <a:pPr algn="ctr" eaLnBrk="1" fontAlgn="auto" hangingPunct="1">
              <a:spcAft>
                <a:spcPts val="0"/>
              </a:spcAft>
              <a:defRPr/>
            </a:pPr>
            <a:endParaRPr lang="en-US" altLang="en-US" sz="2000" dirty="0">
              <a:solidFill>
                <a:srgbClr val="3E4981"/>
              </a:solidFill>
              <a:latin typeface="Franklin Gothic Demi" panose="020B0703020102020204" pitchFamily="34" charset="0"/>
            </a:endParaRPr>
          </a:p>
          <a:p>
            <a:pPr algn="ctr" eaLnBrk="1" fontAlgn="auto" hangingPunct="1">
              <a:spcAft>
                <a:spcPts val="0"/>
              </a:spcAft>
              <a:defRPr/>
            </a:pPr>
            <a:r>
              <a:rPr lang="en-US" altLang="en-US" sz="2800" dirty="0">
                <a:solidFill>
                  <a:srgbClr val="3E4981"/>
                </a:solidFill>
                <a:latin typeface="Franklin Gothic Demi" panose="020B0703020102020204" pitchFamily="34" charset="0"/>
              </a:rPr>
              <a:t>ESG Implementation Workshop 2024-2025:</a:t>
            </a:r>
          </a:p>
          <a:p>
            <a:pPr algn="ctr" eaLnBrk="1" fontAlgn="auto" hangingPunct="1">
              <a:spcAft>
                <a:spcPts val="0"/>
              </a:spcAft>
              <a:defRPr/>
            </a:pPr>
            <a:r>
              <a:rPr lang="en-US" altLang="en-US" sz="2000" dirty="0">
                <a:solidFill>
                  <a:srgbClr val="3E4981"/>
                </a:solidFill>
                <a:latin typeface="Franklin Gothic Demi" panose="020B0703020102020204" pitchFamily="34" charset="0"/>
              </a:rPr>
              <a:t>  </a:t>
            </a:r>
          </a:p>
        </p:txBody>
      </p:sp>
      <p:sp>
        <p:nvSpPr>
          <p:cNvPr id="2" name="Title 1"/>
          <p:cNvSpPr>
            <a:spLocks noGrp="1"/>
          </p:cNvSpPr>
          <p:nvPr>
            <p:ph type="title"/>
          </p:nvPr>
        </p:nvSpPr>
        <p:spPr>
          <a:xfrm>
            <a:off x="365920" y="1074738"/>
            <a:ext cx="7010400" cy="1828800"/>
          </a:xfrm>
        </p:spPr>
        <p:txBody>
          <a:bodyPr/>
          <a:lstStyle/>
          <a:p>
            <a:pPr algn="ctr" eaLnBrk="1" fontAlgn="auto" hangingPunct="1">
              <a:spcAft>
                <a:spcPts val="0"/>
              </a:spcAft>
              <a:defRPr/>
            </a:pPr>
            <a:r>
              <a:rPr lang="en-US" sz="2800" b="1" dirty="0">
                <a:solidFill>
                  <a:srgbClr val="263746"/>
                </a:solidFill>
                <a:latin typeface="Futura"/>
              </a:rPr>
              <a:t>Mississippi Home Corporation and Mississippi Development Authority</a:t>
            </a:r>
          </a:p>
        </p:txBody>
      </p:sp>
      <p:pic>
        <p:nvPicPr>
          <p:cNvPr id="1331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320" y="6221412"/>
            <a:ext cx="990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9"/>
          <p:cNvSpPr txBox="1">
            <a:spLocks noChangeArrowheads="1"/>
          </p:cNvSpPr>
          <p:nvPr/>
        </p:nvSpPr>
        <p:spPr bwMode="auto">
          <a:xfrm>
            <a:off x="1718469" y="7468112"/>
            <a:ext cx="548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anose="05020102010507070707" pitchFamily="18" charset="2"/>
              <a:buChar char=""/>
              <a:defRPr sz="2000">
                <a:solidFill>
                  <a:schemeClr val="tx2"/>
                </a:solidFill>
                <a:latin typeface="Franklin Gothic Book" panose="020B0503020102020204" pitchFamily="34" charset="0"/>
              </a:defRPr>
            </a:lvl1pPr>
            <a:lvl2pPr marL="742950" indent="-285750" eaLnBrk="0" hangingPunct="0">
              <a:spcBef>
                <a:spcPct val="20000"/>
              </a:spcBef>
              <a:buClr>
                <a:schemeClr val="accent2"/>
              </a:buClr>
              <a:buFont typeface="Wingdings" panose="05000000000000000000" pitchFamily="2" charset="2"/>
              <a:buChar char="§"/>
              <a:defRPr>
                <a:solidFill>
                  <a:schemeClr val="tx2"/>
                </a:solidFill>
                <a:latin typeface="Franklin Gothic Book" panose="020B0503020102020204" pitchFamily="34" charset="0"/>
              </a:defRPr>
            </a:lvl2pPr>
            <a:lvl3pPr marL="1143000" indent="-228600" eaLnBrk="0" hangingPunct="0">
              <a:spcBef>
                <a:spcPct val="20000"/>
              </a:spcBef>
              <a:buClr>
                <a:srgbClr val="928B70"/>
              </a:buClr>
              <a:buFont typeface="Wingdings" panose="05000000000000000000" pitchFamily="2" charset="2"/>
              <a:buChar char="§"/>
              <a:defRPr sz="1600">
                <a:solidFill>
                  <a:schemeClr val="tx2"/>
                </a:solidFill>
                <a:latin typeface="Franklin Gothic Book" panose="020B0503020102020204" pitchFamily="34" charset="0"/>
              </a:defRPr>
            </a:lvl3pPr>
            <a:lvl4pPr marL="1600200" indent="-228600" eaLnBrk="0" hangingPunct="0">
              <a:spcBef>
                <a:spcPct val="20000"/>
              </a:spcBef>
              <a:buClr>
                <a:srgbClr val="87706B"/>
              </a:buClr>
              <a:buFont typeface="Wingdings" panose="05000000000000000000" pitchFamily="2" charset="2"/>
              <a:buChar char="§"/>
              <a:defRPr sz="1400">
                <a:solidFill>
                  <a:schemeClr val="tx2"/>
                </a:solidFill>
                <a:latin typeface="Franklin Gothic Book" panose="020B0503020102020204" pitchFamily="34" charset="0"/>
              </a:defRPr>
            </a:lvl4pPr>
            <a:lvl5pPr marL="2057400" indent="-228600" eaLnBrk="0" hangingPunct="0">
              <a:spcBef>
                <a:spcPct val="20000"/>
              </a:spcBef>
              <a:buClr>
                <a:srgbClr val="6F777D"/>
              </a:buClr>
              <a:buFont typeface="Wingdings" panose="05000000000000000000" pitchFamily="2" charset="2"/>
              <a:buChar char="§"/>
              <a:defRPr sz="13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9pPr>
          </a:lstStyle>
          <a:p>
            <a:pPr algn="r" eaLnBrk="1" hangingPunct="1">
              <a:spcBef>
                <a:spcPct val="0"/>
              </a:spcBef>
              <a:buClrTx/>
              <a:buFontTx/>
              <a:buNone/>
            </a:pPr>
            <a:r>
              <a:rPr lang="en-US" altLang="en-US" sz="1400" dirty="0">
                <a:solidFill>
                  <a:srgbClr val="263746"/>
                </a:solidFill>
                <a:latin typeface="Franklin Gothic Medium" panose="020B0603020102020204" pitchFamily="34" charset="0"/>
              </a:rPr>
              <a:t>735 Riverside Dr. / Jackson, MS / 601.718.4642 / mshomecorp.com</a:t>
            </a:r>
          </a:p>
        </p:txBody>
      </p:sp>
      <p:sp>
        <p:nvSpPr>
          <p:cNvPr id="12" name="Rectangle 11"/>
          <p:cNvSpPr/>
          <p:nvPr/>
        </p:nvSpPr>
        <p:spPr>
          <a:xfrm>
            <a:off x="1661319" y="7749100"/>
            <a:ext cx="5486400" cy="52387"/>
          </a:xfrm>
          <a:prstGeom prst="rect">
            <a:avLst/>
          </a:prstGeom>
          <a:solidFill>
            <a:srgbClr val="3E49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19"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3338" y="3322637"/>
            <a:ext cx="17541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1837" y="3322637"/>
            <a:ext cx="17541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94712" y="3322637"/>
            <a:ext cx="1762126"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7839" y="3322637"/>
            <a:ext cx="15636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33031" y="3322637"/>
            <a:ext cx="1757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 descr="N:\FORMS\HUD Hous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2583" y="6045202"/>
            <a:ext cx="4429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411498" y="1951037"/>
            <a:ext cx="9080285" cy="4953000"/>
          </a:xfrm>
        </p:spPr>
        <p:txBody>
          <a:bodyPr>
            <a:normAutofit/>
          </a:bodyPr>
          <a:lstStyle/>
          <a:p>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Amount Budgeted: </a:t>
            </a:r>
          </a:p>
          <a:p>
            <a:pPr lvl="1"/>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total amount on the last approved budget. </a:t>
            </a:r>
          </a:p>
          <a:p>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Amount Requested to date: </a:t>
            </a:r>
          </a:p>
          <a:p>
            <a:pPr lvl="1"/>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top line ONLY MUST BE UPDATED on EACH RFC. </a:t>
            </a:r>
          </a:p>
          <a:p>
            <a:pPr marL="44450" indent="0">
              <a:buNone/>
            </a:pPr>
            <a:endPar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p:txBody>
          <a:bodyPr/>
          <a:lstStyle/>
          <a:p>
            <a:r>
              <a:rPr lang="en-US" sz="4000" b="1" u="sng" dirty="0">
                <a:solidFill>
                  <a:schemeClr val="tx1"/>
                </a:solidFill>
                <a:effectLst/>
                <a:latin typeface="Calibri" panose="020F0502020204030204" pitchFamily="34" charset="0"/>
                <a:ea typeface="Times New Roman" panose="02020603050405020304" pitchFamily="18" charset="0"/>
              </a:rPr>
              <a:t>RFC Consolidated Support </a:t>
            </a:r>
            <a:br>
              <a:rPr lang="en-US" sz="4000" b="1" u="sng" dirty="0">
                <a:solidFill>
                  <a:schemeClr val="tx1"/>
                </a:solidFill>
                <a:effectLst/>
                <a:latin typeface="Calibri" panose="020F0502020204030204" pitchFamily="34" charset="0"/>
                <a:ea typeface="Times New Roman" panose="02020603050405020304" pitchFamily="18" charset="0"/>
              </a:rPr>
            </a:br>
            <a:r>
              <a:rPr lang="en-US" sz="4000" b="1" u="sng" dirty="0">
                <a:solidFill>
                  <a:schemeClr val="tx1"/>
                </a:solidFill>
                <a:effectLst/>
                <a:latin typeface="Calibri" panose="020F0502020204030204" pitchFamily="34" charset="0"/>
                <a:ea typeface="Times New Roman" panose="02020603050405020304" pitchFamily="18" charset="0"/>
              </a:rPr>
              <a:t>Tab #2</a:t>
            </a:r>
            <a:r>
              <a:rPr lang="en-US" sz="4000" b="1" u="sng" dirty="0">
                <a:solidFill>
                  <a:schemeClr val="tx1"/>
                </a:solidFill>
                <a:latin typeface="Calibri" panose="020F0502020204030204" pitchFamily="34" charset="0"/>
                <a:ea typeface="Times New Roman" panose="02020603050405020304" pitchFamily="18" charset="0"/>
              </a:rPr>
              <a:t>….</a:t>
            </a:r>
            <a:endParaRPr lang="en-US" sz="6000" dirty="0">
              <a:solidFill>
                <a:schemeClr val="tx1"/>
              </a:solidFill>
            </a:endParaRPr>
          </a:p>
        </p:txBody>
      </p:sp>
    </p:spTree>
    <p:extLst>
      <p:ext uri="{BB962C8B-B14F-4D97-AF65-F5344CB8AC3E}">
        <p14:creationId xmlns:p14="http://schemas.microsoft.com/office/powerpoint/2010/main" val="341025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411498" y="1951037"/>
            <a:ext cx="9080285" cy="4953000"/>
          </a:xfrm>
        </p:spPr>
        <p:txBody>
          <a:bodyPr>
            <a:normAutofit/>
          </a:bodyPr>
          <a:lstStyle/>
          <a:p>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MATCH 24 CFR 576.201</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ESG requires a dollar-for-dollar MATCH</a:t>
            </a:r>
          </a:p>
          <a:p>
            <a:pPr lvl="1"/>
            <a:endPar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Eligible types of MATCH:</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Cash contributions</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Noncash contributions </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Program Income</a:t>
            </a:r>
          </a:p>
          <a:p>
            <a:pPr marL="44450" indent="0">
              <a:buNone/>
            </a:pPr>
            <a:endPar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44450" indent="0">
              <a:buNone/>
            </a:pPr>
            <a:endPar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p:txBody>
          <a:bodyPr/>
          <a:lstStyle/>
          <a:p>
            <a:r>
              <a:rPr lang="en-US" sz="4000" b="1" u="sng" dirty="0">
                <a:solidFill>
                  <a:schemeClr val="tx1"/>
                </a:solidFill>
                <a:effectLst/>
                <a:latin typeface="Calibri" panose="020F0502020204030204" pitchFamily="34" charset="0"/>
                <a:ea typeface="Times New Roman" panose="02020603050405020304" pitchFamily="18" charset="0"/>
              </a:rPr>
              <a:t>RFC Consolidated Support </a:t>
            </a:r>
            <a:br>
              <a:rPr lang="en-US" sz="4000" b="1" u="sng" dirty="0">
                <a:solidFill>
                  <a:schemeClr val="tx1"/>
                </a:solidFill>
                <a:effectLst/>
                <a:latin typeface="Calibri" panose="020F0502020204030204" pitchFamily="34" charset="0"/>
                <a:ea typeface="Times New Roman" panose="02020603050405020304" pitchFamily="18" charset="0"/>
              </a:rPr>
            </a:br>
            <a:r>
              <a:rPr lang="en-US" sz="4000" b="1" u="sng" dirty="0">
                <a:solidFill>
                  <a:schemeClr val="tx1"/>
                </a:solidFill>
                <a:effectLst/>
                <a:latin typeface="Calibri" panose="020F0502020204030204" pitchFamily="34" charset="0"/>
                <a:ea typeface="Times New Roman" panose="02020603050405020304" pitchFamily="18" charset="0"/>
              </a:rPr>
              <a:t>Tab #2</a:t>
            </a:r>
            <a:r>
              <a:rPr lang="en-US" sz="4000" b="1" u="sng" dirty="0">
                <a:solidFill>
                  <a:schemeClr val="tx1"/>
                </a:solidFill>
                <a:latin typeface="Calibri" panose="020F0502020204030204" pitchFamily="34" charset="0"/>
                <a:ea typeface="Times New Roman" panose="02020603050405020304" pitchFamily="18" charset="0"/>
              </a:rPr>
              <a:t>…. ESG only</a:t>
            </a:r>
            <a:endParaRPr lang="en-US" sz="6000" dirty="0">
              <a:solidFill>
                <a:schemeClr val="tx1"/>
              </a:solidFill>
            </a:endParaRPr>
          </a:p>
        </p:txBody>
      </p:sp>
    </p:spTree>
    <p:extLst>
      <p:ext uri="{BB962C8B-B14F-4D97-AF65-F5344CB8AC3E}">
        <p14:creationId xmlns:p14="http://schemas.microsoft.com/office/powerpoint/2010/main" val="513743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BC37D5-F603-EF02-1D83-739F4EE3F5EA}"/>
              </a:ext>
            </a:extLst>
          </p:cNvPr>
          <p:cNvSpPr>
            <a:spLocks noGrp="1"/>
          </p:cNvSpPr>
          <p:nvPr>
            <p:ph type="title"/>
          </p:nvPr>
        </p:nvSpPr>
        <p:spPr/>
        <p:txBody>
          <a:bodyPr/>
          <a:lstStyle/>
          <a:p>
            <a:r>
              <a:rPr lang="en-US" sz="3200" b="1" u="sng" dirty="0">
                <a:solidFill>
                  <a:schemeClr val="tx1"/>
                </a:solidFill>
                <a:effectLst/>
                <a:latin typeface="Calibri" panose="020F0502020204030204" pitchFamily="34" charset="0"/>
                <a:ea typeface="Times New Roman" panose="02020603050405020304" pitchFamily="18" charset="0"/>
              </a:rPr>
              <a:t>RFC Consolidated Support </a:t>
            </a:r>
            <a:br>
              <a:rPr lang="en-US" sz="3200" b="1" u="sng" dirty="0">
                <a:solidFill>
                  <a:schemeClr val="tx1"/>
                </a:solidFill>
                <a:effectLst/>
                <a:latin typeface="Calibri" panose="020F0502020204030204" pitchFamily="34" charset="0"/>
                <a:ea typeface="Times New Roman" panose="02020603050405020304" pitchFamily="18" charset="0"/>
              </a:rPr>
            </a:br>
            <a:r>
              <a:rPr lang="en-US" sz="3200" b="1" u="sng" dirty="0">
                <a:solidFill>
                  <a:schemeClr val="tx1"/>
                </a:solidFill>
                <a:effectLst/>
                <a:latin typeface="Calibri" panose="020F0502020204030204" pitchFamily="34" charset="0"/>
                <a:ea typeface="Times New Roman" panose="02020603050405020304" pitchFamily="18" charset="0"/>
              </a:rPr>
              <a:t>Tab #2</a:t>
            </a:r>
            <a:endParaRPr lang="en-US" dirty="0"/>
          </a:p>
        </p:txBody>
      </p:sp>
      <p:pic>
        <p:nvPicPr>
          <p:cNvPr id="9" name="Content Placeholder 8">
            <a:extLst>
              <a:ext uri="{FF2B5EF4-FFF2-40B4-BE49-F238E27FC236}">
                <a16:creationId xmlns:a16="http://schemas.microsoft.com/office/drawing/2014/main" id="{3B72E338-175B-C3E6-4227-032C072232F1}"/>
              </a:ext>
            </a:extLst>
          </p:cNvPr>
          <p:cNvPicPr>
            <a:picLocks noGrp="1" noChangeAspect="1"/>
          </p:cNvPicPr>
          <p:nvPr>
            <p:ph idx="1"/>
          </p:nvPr>
        </p:nvPicPr>
        <p:blipFill rotWithShape="1">
          <a:blip r:embed="rId2"/>
          <a:srcRect l="1208" t="8373" r="13235" b="8373"/>
          <a:stretch/>
        </p:blipFill>
        <p:spPr>
          <a:xfrm>
            <a:off x="823118" y="1522607"/>
            <a:ext cx="8578557" cy="4695631"/>
          </a:xfrm>
        </p:spPr>
      </p:pic>
    </p:spTree>
    <p:extLst>
      <p:ext uri="{BB962C8B-B14F-4D97-AF65-F5344CB8AC3E}">
        <p14:creationId xmlns:p14="http://schemas.microsoft.com/office/powerpoint/2010/main" val="293843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4776B3-7C9E-53ED-330B-2A4A759C254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656" r="48856" b="8529"/>
          <a:stretch/>
        </p:blipFill>
        <p:spPr>
          <a:xfrm>
            <a:off x="572997" y="1036637"/>
            <a:ext cx="5584122" cy="6192794"/>
          </a:xfrm>
          <a:prstGeom prst="rect">
            <a:avLst/>
          </a:prstGeom>
        </p:spPr>
      </p:pic>
      <p:sp>
        <p:nvSpPr>
          <p:cNvPr id="3" name="Text Placeholder 2">
            <a:extLst>
              <a:ext uri="{FF2B5EF4-FFF2-40B4-BE49-F238E27FC236}">
                <a16:creationId xmlns:a16="http://schemas.microsoft.com/office/drawing/2014/main" id="{E37BD2A5-E8AD-A0C3-CDAC-0FDABD429B53}"/>
              </a:ext>
            </a:extLst>
          </p:cNvPr>
          <p:cNvSpPr>
            <a:spLocks noGrp="1"/>
          </p:cNvSpPr>
          <p:nvPr>
            <p:ph type="body" sz="half" idx="2"/>
          </p:nvPr>
        </p:nvSpPr>
        <p:spPr>
          <a:xfrm>
            <a:off x="7732782" y="2301200"/>
            <a:ext cx="1807278" cy="3041915"/>
          </a:xfrm>
        </p:spPr>
        <p:txBody>
          <a:bodyPr>
            <a:normAutofit/>
          </a:bodyPr>
          <a:lstStyle/>
          <a:p>
            <a:pPr algn="ctr"/>
            <a:r>
              <a:rPr lang="en-US" sz="3200" dirty="0"/>
              <a:t>Tab #3</a:t>
            </a:r>
          </a:p>
        </p:txBody>
      </p:sp>
      <p:sp>
        <p:nvSpPr>
          <p:cNvPr id="4" name="Title 3">
            <a:extLst>
              <a:ext uri="{FF2B5EF4-FFF2-40B4-BE49-F238E27FC236}">
                <a16:creationId xmlns:a16="http://schemas.microsoft.com/office/drawing/2014/main" id="{F3B29AEE-EFC1-8365-49C0-F2E24A66760A}"/>
              </a:ext>
            </a:extLst>
          </p:cNvPr>
          <p:cNvSpPr>
            <a:spLocks noGrp="1"/>
          </p:cNvSpPr>
          <p:nvPr>
            <p:ph type="title"/>
          </p:nvPr>
        </p:nvSpPr>
        <p:spPr/>
        <p:txBody>
          <a:bodyPr/>
          <a:lstStyle/>
          <a:p>
            <a:pPr algn="ctr"/>
            <a:r>
              <a:rPr lang="en-US" sz="4000" dirty="0"/>
              <a:t>CAPER</a:t>
            </a:r>
            <a:endParaRPr lang="en-US" sz="2800" dirty="0"/>
          </a:p>
        </p:txBody>
      </p:sp>
      <p:sp>
        <p:nvSpPr>
          <p:cNvPr id="2" name="TextBox 1">
            <a:extLst>
              <a:ext uri="{FF2B5EF4-FFF2-40B4-BE49-F238E27FC236}">
                <a16:creationId xmlns:a16="http://schemas.microsoft.com/office/drawing/2014/main" id="{3D0D47BA-0229-7729-3BA9-B7F5B2D274A9}"/>
              </a:ext>
            </a:extLst>
          </p:cNvPr>
          <p:cNvSpPr txBox="1"/>
          <p:nvPr/>
        </p:nvSpPr>
        <p:spPr>
          <a:xfrm>
            <a:off x="572997" y="493825"/>
            <a:ext cx="6939849" cy="461665"/>
          </a:xfrm>
          <a:prstGeom prst="rect">
            <a:avLst/>
          </a:prstGeom>
          <a:noFill/>
        </p:spPr>
        <p:txBody>
          <a:bodyPr wrap="none" rtlCol="0">
            <a:spAutoFit/>
          </a:bodyPr>
          <a:lstStyle/>
          <a:p>
            <a:r>
              <a:rPr lang="en-US" sz="2400" b="1" dirty="0">
                <a:effectLst/>
                <a:latin typeface="Calibri" panose="020F0502020204030204" pitchFamily="34" charset="0"/>
                <a:ea typeface="Times New Roman" panose="02020603050405020304" pitchFamily="18" charset="0"/>
              </a:rPr>
              <a:t>CAPER breakdown based on the RFC being requested</a:t>
            </a:r>
            <a:endParaRPr lang="en-US" sz="2400" b="1" dirty="0"/>
          </a:p>
        </p:txBody>
      </p:sp>
    </p:spTree>
    <p:extLst>
      <p:ext uri="{BB962C8B-B14F-4D97-AF65-F5344CB8AC3E}">
        <p14:creationId xmlns:p14="http://schemas.microsoft.com/office/powerpoint/2010/main" val="343592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C21D4B-E8C1-8064-B164-341FA9D39041}"/>
              </a:ext>
            </a:extLst>
          </p:cNvPr>
          <p:cNvSpPr>
            <a:spLocks noGrp="1"/>
          </p:cNvSpPr>
          <p:nvPr>
            <p:ph sz="half" idx="1"/>
          </p:nvPr>
        </p:nvSpPr>
        <p:spPr/>
        <p:txBody>
          <a:bodyPr>
            <a:normAutofit fontScale="92500"/>
          </a:bodyPr>
          <a:lstStyle/>
          <a:p>
            <a:r>
              <a:rPr lang="en-US" dirty="0">
                <a:solidFill>
                  <a:srgbClr val="263746"/>
                </a:solidFill>
              </a:rPr>
              <a:t>Runs a cumulative tab of all the RFCs requester for a final CAPER. </a:t>
            </a:r>
          </a:p>
          <a:p>
            <a:pPr lvl="1"/>
            <a:r>
              <a:rPr lang="en-US" dirty="0">
                <a:solidFill>
                  <a:srgbClr val="263746"/>
                </a:solidFill>
              </a:rPr>
              <a:t>Must be updated at the end of each RFC request. </a:t>
            </a:r>
          </a:p>
          <a:p>
            <a:pPr lvl="1"/>
            <a:r>
              <a:rPr lang="en-US" dirty="0">
                <a:solidFill>
                  <a:srgbClr val="263746"/>
                </a:solidFill>
              </a:rPr>
              <a:t>Once updated, corrections cannot be made. Save a copy before updating and rename the new Cum Caper. </a:t>
            </a:r>
          </a:p>
          <a:p>
            <a:pPr lvl="1"/>
            <a:r>
              <a:rPr lang="en-US" dirty="0">
                <a:solidFill>
                  <a:srgbClr val="263746"/>
                </a:solidFill>
              </a:rPr>
              <a:t>CAPERs must be submitted with each RFC. </a:t>
            </a:r>
          </a:p>
          <a:p>
            <a:endParaRPr lang="en-US" dirty="0"/>
          </a:p>
        </p:txBody>
      </p:sp>
      <p:pic>
        <p:nvPicPr>
          <p:cNvPr id="6" name="Content Placeholder 5">
            <a:extLst>
              <a:ext uri="{FF2B5EF4-FFF2-40B4-BE49-F238E27FC236}">
                <a16:creationId xmlns:a16="http://schemas.microsoft.com/office/drawing/2014/main" id="{B4504A82-853C-B38D-B41A-CA7EBEBE0E8D}"/>
              </a:ext>
            </a:extLst>
          </p:cNvPr>
          <p:cNvPicPr>
            <a:picLocks noGrp="1" noChangeAspect="1"/>
          </p:cNvPicPr>
          <p:nvPr>
            <p:ph sz="half" idx="2"/>
          </p:nvPr>
        </p:nvPicPr>
        <p:blipFill rotWithShape="1">
          <a:blip r:embed="rId2"/>
          <a:srcRect t="9631" r="44837" b="9631"/>
          <a:stretch/>
        </p:blipFill>
        <p:spPr>
          <a:xfrm>
            <a:off x="4954971" y="1856763"/>
            <a:ext cx="4788686" cy="4666135"/>
          </a:xfrm>
        </p:spPr>
      </p:pic>
      <p:sp>
        <p:nvSpPr>
          <p:cNvPr id="4" name="Title 3">
            <a:extLst>
              <a:ext uri="{FF2B5EF4-FFF2-40B4-BE49-F238E27FC236}">
                <a16:creationId xmlns:a16="http://schemas.microsoft.com/office/drawing/2014/main" id="{90224472-14B1-45D1-EA56-78CF7433FF08}"/>
              </a:ext>
            </a:extLst>
          </p:cNvPr>
          <p:cNvSpPr>
            <a:spLocks noGrp="1"/>
          </p:cNvSpPr>
          <p:nvPr>
            <p:ph type="title"/>
          </p:nvPr>
        </p:nvSpPr>
        <p:spPr/>
        <p:txBody>
          <a:bodyPr/>
          <a:lstStyle/>
          <a:p>
            <a:r>
              <a:rPr lang="en-US" dirty="0">
                <a:solidFill>
                  <a:srgbClr val="263746"/>
                </a:solidFill>
              </a:rPr>
              <a:t>Tab #4 Cumulative Financial Report (CAPER) </a:t>
            </a:r>
          </a:p>
        </p:txBody>
      </p:sp>
    </p:spTree>
    <p:extLst>
      <p:ext uri="{BB962C8B-B14F-4D97-AF65-F5344CB8AC3E}">
        <p14:creationId xmlns:p14="http://schemas.microsoft.com/office/powerpoint/2010/main" val="155633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411498" y="1522607"/>
            <a:ext cx="9080285" cy="5381430"/>
          </a:xfrm>
        </p:spPr>
        <p:txBody>
          <a:bodyPr>
            <a:normAutofit fontScale="92500" lnSpcReduction="10000"/>
          </a:bodyPr>
          <a:lstStyle/>
          <a:p>
            <a:pPr marL="44450" indent="0">
              <a:buNone/>
            </a:pP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Street Outreach: </a:t>
            </a:r>
          </a:p>
          <a:p>
            <a:pPr>
              <a:buFont typeface="Arial" panose="020B0604020202020204" pitchFamily="34" charset="0"/>
              <a:buChar char="•"/>
            </a:pP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Essential Services: Engagement, Case Management, Transportation, Emergency Outpatient Health Services </a:t>
            </a:r>
          </a:p>
          <a:p>
            <a:pPr marL="44450" indent="0">
              <a:buNone/>
            </a:pPr>
            <a:endPar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44450" indent="0">
              <a:buNone/>
            </a:pP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Emergency Shelter :</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Essential Services : Case Management (including case management overhead), Education Services, Employment &amp; Job Training, Outpatient Health Services, Legal Services, Live Skills, Mental Health Outpatient Services, Outpatient Substance Abuse Services,  and Transportation.</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Shelter Operations : </a:t>
            </a:r>
          </a:p>
          <a:p>
            <a:pPr lvl="2"/>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Cost of maintenance, rent, security, fuel, equipment, insurance, utilities, food, furnishings, supplies, hotel motel vouchers. </a:t>
            </a:r>
          </a:p>
          <a:p>
            <a:pPr marL="44450" indent="0">
              <a:buNone/>
            </a:pPr>
            <a:endPar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44450" indent="0">
              <a:buNone/>
            </a:pPr>
            <a:endPar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p:txBody>
          <a:bodyPr/>
          <a:lstStyle/>
          <a:p>
            <a:r>
              <a:rPr lang="en-US" sz="4000" b="1" u="sng" dirty="0">
                <a:solidFill>
                  <a:schemeClr val="tx1"/>
                </a:solidFill>
                <a:effectLst/>
                <a:latin typeface="Calibri" panose="020F0502020204030204" pitchFamily="34" charset="0"/>
                <a:ea typeface="Times New Roman" panose="02020603050405020304" pitchFamily="18" charset="0"/>
              </a:rPr>
              <a:t>Caper </a:t>
            </a:r>
            <a:r>
              <a:rPr lang="en-US" sz="4000" b="1" u="sng" dirty="0">
                <a:solidFill>
                  <a:schemeClr val="tx1"/>
                </a:solidFill>
                <a:latin typeface="Calibri" panose="020F0502020204030204" pitchFamily="34" charset="0"/>
              </a:rPr>
              <a:t>Categories/ESG 24 CFR 576</a:t>
            </a:r>
            <a:endParaRPr lang="en-US" sz="6000" dirty="0">
              <a:solidFill>
                <a:srgbClr val="263746"/>
              </a:solidFill>
            </a:endParaRPr>
          </a:p>
        </p:txBody>
      </p:sp>
    </p:spTree>
    <p:extLst>
      <p:ext uri="{BB962C8B-B14F-4D97-AF65-F5344CB8AC3E}">
        <p14:creationId xmlns:p14="http://schemas.microsoft.com/office/powerpoint/2010/main" val="163071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518319" y="1036637"/>
            <a:ext cx="9080285" cy="6019800"/>
          </a:xfrm>
        </p:spPr>
        <p:txBody>
          <a:bodyPr>
            <a:normAutofit/>
          </a:bodyPr>
          <a:lstStyle/>
          <a:p>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Homeless Prevention and Rapid Rehousing: </a:t>
            </a:r>
          </a:p>
          <a:p>
            <a:pPr marL="365120" lvl="1" indent="0">
              <a:buNone/>
            </a:pPr>
            <a:r>
              <a:rPr lang="en-US" sz="22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Can provide short- and/or medium-term rental assistance and housing relocation and stabilization services (financial assistance and service costs) designed to prevent an at-risk individual or family from moving into an emergency shelter or living in a place not meant for human habitation.</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Financial Assistance Cost: </a:t>
            </a:r>
          </a:p>
          <a:p>
            <a:pPr lvl="2"/>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Costs incurred by providing direct services to applicants. Rent application fee, Security deposits, Last month</a:t>
            </a:r>
            <a:r>
              <a:rPr 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 rent, Utility deposits, Utility  payments, Moving costs, </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Rental Assistance: </a:t>
            </a:r>
          </a:p>
          <a:p>
            <a:pPr lvl="2"/>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May be short-term rental assistance, medium-term rental assistance, payment of rental arrears, or any combination of this assistance.</a:t>
            </a:r>
          </a:p>
          <a:p>
            <a:pPr lvl="6"/>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Types of rental assistance: Tenant-Based or Project Based</a:t>
            </a:r>
          </a:p>
          <a:p>
            <a:pPr marL="44450" indent="0">
              <a:buNone/>
            </a:pPr>
            <a:endPar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44450" indent="0">
              <a:buNone/>
            </a:pPr>
            <a:endPar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a:xfrm>
            <a:off x="411493" y="122237"/>
            <a:ext cx="9052852" cy="1138526"/>
          </a:xfrm>
        </p:spPr>
        <p:txBody>
          <a:bodyPr/>
          <a:lstStyle/>
          <a:p>
            <a:r>
              <a:rPr lang="en-US" sz="4000" b="1" u="sng" dirty="0">
                <a:solidFill>
                  <a:schemeClr val="tx1"/>
                </a:solidFill>
                <a:effectLst/>
                <a:latin typeface="Calibri" panose="020F0502020204030204" pitchFamily="34" charset="0"/>
                <a:ea typeface="Times New Roman" panose="02020603050405020304" pitchFamily="18" charset="0"/>
              </a:rPr>
              <a:t>Caper </a:t>
            </a:r>
            <a:r>
              <a:rPr lang="en-US" sz="4000" b="1" u="sng" dirty="0">
                <a:solidFill>
                  <a:schemeClr val="tx1"/>
                </a:solidFill>
                <a:latin typeface="Calibri" panose="020F0502020204030204" pitchFamily="34" charset="0"/>
              </a:rPr>
              <a:t>Categories/ESG 24 CFR 576</a:t>
            </a:r>
            <a:endParaRPr lang="en-US" sz="6000" dirty="0">
              <a:solidFill>
                <a:srgbClr val="263746"/>
              </a:solidFill>
            </a:endParaRPr>
          </a:p>
        </p:txBody>
      </p:sp>
    </p:spTree>
    <p:extLst>
      <p:ext uri="{BB962C8B-B14F-4D97-AF65-F5344CB8AC3E}">
        <p14:creationId xmlns:p14="http://schemas.microsoft.com/office/powerpoint/2010/main" val="270521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545752" y="1036637"/>
            <a:ext cx="9052852" cy="5715000"/>
          </a:xfrm>
        </p:spPr>
        <p:txBody>
          <a:bodyPr>
            <a:normAutofit fontScale="92500" lnSpcReduction="10000"/>
          </a:bodyPr>
          <a:lstStyle/>
          <a:p>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Service Cost: </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Housing search and placement: </a:t>
            </a:r>
          </a:p>
          <a:p>
            <a:pPr lvl="2"/>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housing assessment, development of housing location plan, housing search, landlord negotiation, assistance with understanding a lease and rental application,  assistance with housing compliance including inspections (habitability and lead), and rent reasonableness, assistance with utility connection, tenant counseling </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Housing stability case management:</a:t>
            </a:r>
          </a:p>
          <a:p>
            <a:pPr lvl="2"/>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Eligibility documentation, Using CES, Counseling, Coordinating services and obtaining Federal/State/Local benefits, Developing a service Plan, monitoring participants progress, re-evaluations</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Mediation</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Legal Services</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Credit Counseling </a:t>
            </a:r>
          </a:p>
          <a:p>
            <a:pPr marL="44450" indent="0">
              <a:buNone/>
            </a:pPr>
            <a:endPar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44450" indent="0">
              <a:buNone/>
            </a:pPr>
            <a:endPar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a:xfrm>
            <a:off x="411493" y="122237"/>
            <a:ext cx="9052852" cy="1138526"/>
          </a:xfrm>
        </p:spPr>
        <p:txBody>
          <a:bodyPr/>
          <a:lstStyle/>
          <a:p>
            <a:r>
              <a:rPr lang="en-US" sz="4000" b="1" u="sng" dirty="0">
                <a:solidFill>
                  <a:schemeClr val="tx1"/>
                </a:solidFill>
                <a:effectLst/>
                <a:latin typeface="Calibri" panose="020F0502020204030204" pitchFamily="34" charset="0"/>
                <a:ea typeface="Times New Roman" panose="02020603050405020304" pitchFamily="18" charset="0"/>
              </a:rPr>
              <a:t>Caper </a:t>
            </a:r>
            <a:r>
              <a:rPr lang="en-US" sz="4000" b="1" u="sng" dirty="0">
                <a:solidFill>
                  <a:schemeClr val="tx1"/>
                </a:solidFill>
                <a:latin typeface="Calibri" panose="020F0502020204030204" pitchFamily="34" charset="0"/>
              </a:rPr>
              <a:t>Categories/ESG 24 CFR 576</a:t>
            </a:r>
            <a:endParaRPr lang="en-US" sz="6000" dirty="0">
              <a:solidFill>
                <a:srgbClr val="263746"/>
              </a:solidFill>
            </a:endParaRPr>
          </a:p>
        </p:txBody>
      </p:sp>
    </p:spTree>
    <p:extLst>
      <p:ext uri="{BB962C8B-B14F-4D97-AF65-F5344CB8AC3E}">
        <p14:creationId xmlns:p14="http://schemas.microsoft.com/office/powerpoint/2010/main" val="580838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545752" y="1036637"/>
            <a:ext cx="9052852" cy="5715000"/>
          </a:xfrm>
        </p:spPr>
        <p:txBody>
          <a:bodyPr>
            <a:normAutofit/>
          </a:bodyPr>
          <a:lstStyle/>
          <a:p>
            <a:pPr marL="44450" indent="0">
              <a:buNone/>
            </a:pP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Can pay the costs of contributing data to the HMIS designated by the Continuum of Care for the area, including the costs of: </a:t>
            </a:r>
          </a:p>
          <a:p>
            <a:pPr lvl="1"/>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Purchasing or leasing computer hardware; </a:t>
            </a:r>
          </a:p>
          <a:p>
            <a:pPr lvl="1"/>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Purchasing software or software licenses; </a:t>
            </a:r>
          </a:p>
          <a:p>
            <a:pPr lvl="1"/>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Purchasing or leasing equipment, including telephones, fax machines, and furniture; </a:t>
            </a:r>
          </a:p>
          <a:p>
            <a:pPr lvl="1"/>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Obtaining technical support; </a:t>
            </a:r>
          </a:p>
          <a:p>
            <a:pPr lvl="1"/>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Leasing office space for HMIS; </a:t>
            </a:r>
          </a:p>
          <a:p>
            <a:pPr lvl="1"/>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Paying charges for electricity, gas, water, phone service, and high-speed data transmission necessary to operate or contribute data to the HMIS; </a:t>
            </a:r>
          </a:p>
          <a:p>
            <a:pPr marL="44450" indent="0">
              <a:buNone/>
            </a:pPr>
            <a:endPar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44450" indent="0">
              <a:buNone/>
            </a:pPr>
            <a:endPar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a:xfrm>
            <a:off x="411493" y="122237"/>
            <a:ext cx="9052852" cy="1138526"/>
          </a:xfrm>
        </p:spPr>
        <p:txBody>
          <a:bodyPr/>
          <a:lstStyle/>
          <a:p>
            <a:r>
              <a:rPr lang="en-US" sz="4800" u="sng" dirty="0">
                <a:solidFill>
                  <a:srgbClr val="263746"/>
                </a:solidFill>
              </a:rPr>
              <a:t>HMIS</a:t>
            </a:r>
          </a:p>
        </p:txBody>
      </p:sp>
    </p:spTree>
    <p:extLst>
      <p:ext uri="{BB962C8B-B14F-4D97-AF65-F5344CB8AC3E}">
        <p14:creationId xmlns:p14="http://schemas.microsoft.com/office/powerpoint/2010/main" val="173264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344364" y="1260763"/>
            <a:ext cx="9052852" cy="5262274"/>
          </a:xfrm>
        </p:spPr>
        <p:txBody>
          <a:bodyPr>
            <a:noAutofit/>
          </a:bodyPr>
          <a:lstStyle/>
          <a:p>
            <a:pPr lvl="1"/>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Paying salaries for operating HMIS, including: </a:t>
            </a:r>
          </a:p>
          <a:p>
            <a:pPr lvl="2"/>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Completing data entry; </a:t>
            </a:r>
          </a:p>
          <a:p>
            <a:pPr lvl="2"/>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Monitoring and reviewing data quality; </a:t>
            </a:r>
          </a:p>
          <a:p>
            <a:pPr lvl="2"/>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Completing data analysis; </a:t>
            </a:r>
          </a:p>
          <a:p>
            <a:pPr lvl="2"/>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Reporting to the HMIS Lead; </a:t>
            </a:r>
          </a:p>
          <a:p>
            <a:pPr lvl="2"/>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Training staff on using the HMIS or comparable database; and</a:t>
            </a:r>
          </a:p>
          <a:p>
            <a:pPr lvl="2"/>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Implementing and complying with HMIS requirements</a:t>
            </a:r>
          </a:p>
          <a:p>
            <a:pPr lvl="1"/>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the subrecipient is a victim services provider or a legal services provider, it may use ESG funds to establish and operate a comparable database that collects client-level data over time (i.e., longitudinal data) and generates unduplicated aggregate reports based on the data. Information entered into a comparable database must not be entered directly into or provided to an HMIS.</a:t>
            </a:r>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a:xfrm>
            <a:off x="411493" y="122237"/>
            <a:ext cx="9052852" cy="1138526"/>
          </a:xfrm>
        </p:spPr>
        <p:txBody>
          <a:bodyPr/>
          <a:lstStyle/>
          <a:p>
            <a:r>
              <a:rPr lang="en-US" sz="4800" u="sng" dirty="0">
                <a:solidFill>
                  <a:srgbClr val="263746"/>
                </a:solidFill>
              </a:rPr>
              <a:t>HMIS</a:t>
            </a:r>
          </a:p>
        </p:txBody>
      </p:sp>
    </p:spTree>
    <p:extLst>
      <p:ext uri="{BB962C8B-B14F-4D97-AF65-F5344CB8AC3E}">
        <p14:creationId xmlns:p14="http://schemas.microsoft.com/office/powerpoint/2010/main" val="33746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4AC428-7627-006A-D97C-1A636B05DCF3}"/>
              </a:ext>
            </a:extLst>
          </p:cNvPr>
          <p:cNvSpPr>
            <a:spLocks noGrp="1"/>
          </p:cNvSpPr>
          <p:nvPr>
            <p:ph type="subTitle" idx="1"/>
          </p:nvPr>
        </p:nvSpPr>
        <p:spPr/>
        <p:txBody>
          <a:bodyPr/>
          <a:lstStyle/>
          <a:p>
            <a:r>
              <a:rPr lang="en-US" dirty="0"/>
              <a:t>Updated as of 12/22/23</a:t>
            </a:r>
          </a:p>
        </p:txBody>
      </p:sp>
      <p:sp>
        <p:nvSpPr>
          <p:cNvPr id="4" name="Title 3">
            <a:extLst>
              <a:ext uri="{FF2B5EF4-FFF2-40B4-BE49-F238E27FC236}">
                <a16:creationId xmlns:a16="http://schemas.microsoft.com/office/drawing/2014/main" id="{BA628496-93D5-010D-CBB1-12E2DBAC5461}"/>
              </a:ext>
            </a:extLst>
          </p:cNvPr>
          <p:cNvSpPr>
            <a:spLocks noGrp="1"/>
          </p:cNvSpPr>
          <p:nvPr>
            <p:ph type="title"/>
          </p:nvPr>
        </p:nvSpPr>
        <p:spPr/>
        <p:txBody>
          <a:bodyPr/>
          <a:lstStyle/>
          <a:p>
            <a:pPr algn="ctr"/>
            <a:r>
              <a:rPr lang="en-US" dirty="0">
                <a:solidFill>
                  <a:srgbClr val="263746"/>
                </a:solidFill>
              </a:rPr>
              <a:t>Request for Cash (RFC)</a:t>
            </a:r>
            <a:br>
              <a:rPr lang="en-US" dirty="0">
                <a:solidFill>
                  <a:srgbClr val="263746"/>
                </a:solidFill>
              </a:rPr>
            </a:br>
            <a:r>
              <a:rPr lang="en-US" dirty="0">
                <a:solidFill>
                  <a:srgbClr val="263746"/>
                </a:solidFill>
              </a:rPr>
              <a:t>Process </a:t>
            </a:r>
          </a:p>
        </p:txBody>
      </p:sp>
    </p:spTree>
    <p:extLst>
      <p:ext uri="{BB962C8B-B14F-4D97-AF65-F5344CB8AC3E}">
        <p14:creationId xmlns:p14="http://schemas.microsoft.com/office/powerpoint/2010/main" val="53259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344364" y="1260763"/>
            <a:ext cx="9052852" cy="5262274"/>
          </a:xfrm>
        </p:spPr>
        <p:txBody>
          <a:bodyPr>
            <a:noAutofit/>
          </a:bodyPr>
          <a:lstStyle/>
          <a:p>
            <a:pPr lvl="1"/>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General restrictions. Activities funded under this section must comply with HUD's standards on participation, data collection, and reporting under a local HMIS. </a:t>
            </a:r>
          </a:p>
          <a:p>
            <a:pPr lvl="1"/>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a:xfrm>
            <a:off x="411493" y="122237"/>
            <a:ext cx="9052852" cy="1138526"/>
          </a:xfrm>
        </p:spPr>
        <p:txBody>
          <a:bodyPr/>
          <a:lstStyle/>
          <a:p>
            <a:r>
              <a:rPr lang="en-US" sz="4800" u="sng" dirty="0">
                <a:solidFill>
                  <a:srgbClr val="263746"/>
                </a:solidFill>
              </a:rPr>
              <a:t>HMIS</a:t>
            </a:r>
          </a:p>
        </p:txBody>
      </p:sp>
    </p:spTree>
    <p:extLst>
      <p:ext uri="{BB962C8B-B14F-4D97-AF65-F5344CB8AC3E}">
        <p14:creationId xmlns:p14="http://schemas.microsoft.com/office/powerpoint/2010/main" val="2528387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344364" y="1260763"/>
            <a:ext cx="9052852" cy="5262274"/>
          </a:xfrm>
        </p:spPr>
        <p:txBody>
          <a:bodyPr>
            <a:noAutofit/>
          </a:bodyPr>
          <a:lstStyle/>
          <a:p>
            <a:endPar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Employee compensation (including fringe benefits such as holiday, vacation, sick leave) and other overhead costs directly related to carrying out activities eligible under an ESG component are eligible costs under that component (see 24 CFR § 576.100(d)). Determining how these staff costs should be allocated will depend on the type of assistance being provided to the program participant.</a:t>
            </a:r>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a:xfrm>
            <a:off x="411493" y="274637"/>
            <a:ext cx="9052852" cy="1138526"/>
          </a:xfrm>
        </p:spPr>
        <p:txBody>
          <a:bodyPr/>
          <a:lstStyle/>
          <a:p>
            <a:r>
              <a:rPr lang="en-US" sz="4000" u="sng" dirty="0">
                <a:solidFill>
                  <a:srgbClr val="263746"/>
                </a:solidFill>
              </a:rPr>
              <a:t>Employee Compensation and Staff Expenses  </a:t>
            </a:r>
          </a:p>
        </p:txBody>
      </p:sp>
    </p:spTree>
    <p:extLst>
      <p:ext uri="{BB962C8B-B14F-4D97-AF65-F5344CB8AC3E}">
        <p14:creationId xmlns:p14="http://schemas.microsoft.com/office/powerpoint/2010/main" val="3033711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344364" y="1260763"/>
            <a:ext cx="9052852" cy="5262274"/>
          </a:xfrm>
        </p:spPr>
        <p:txBody>
          <a:bodyPr>
            <a:noAutofit/>
          </a:bodyPr>
          <a:lstStyle/>
          <a:p>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 allocate these costs, first determine the program component under which these costs fall; then allocate the costs to an activity within the component. For example, staff time expended on processing checks for utility payments for program participants could be eligible under the rapid re-housing component or the homelessness prevention component; the activity would be housing relocation and stabilization services.</a:t>
            </a:r>
          </a:p>
          <a:p>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the salaries and related costs of staff that are not fully dedicated to a particular component, </a:t>
            </a:r>
            <a:r>
              <a:rPr lang="en-US"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costs should be reimbursed in proportion to the actual hours worked on each ESG/HOPWA component. A staff position that is not fully dedicated to ESG/HOPWA cannot be paid solely through ESG/HOPWA funds</a:t>
            </a:r>
          </a:p>
          <a:p>
            <a:endPar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a:xfrm>
            <a:off x="411493" y="122237"/>
            <a:ext cx="9052852" cy="1138526"/>
          </a:xfrm>
        </p:spPr>
        <p:txBody>
          <a:bodyPr/>
          <a:lstStyle/>
          <a:p>
            <a:r>
              <a:rPr lang="en-US" u="sng" dirty="0">
                <a:solidFill>
                  <a:srgbClr val="263746"/>
                </a:solidFill>
              </a:rPr>
              <a:t>Employee Compensation and Staff Expenses  </a:t>
            </a:r>
          </a:p>
        </p:txBody>
      </p:sp>
    </p:spTree>
    <p:extLst>
      <p:ext uri="{BB962C8B-B14F-4D97-AF65-F5344CB8AC3E}">
        <p14:creationId xmlns:p14="http://schemas.microsoft.com/office/powerpoint/2010/main" val="3263538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289719" y="1072500"/>
            <a:ext cx="9052852" cy="5262274"/>
          </a:xfrm>
        </p:spPr>
        <p:txBody>
          <a:bodyPr>
            <a:noAutofit/>
          </a:bodyPr>
          <a:lstStyle/>
          <a:p>
            <a:pPr marL="501650" indent="-457200">
              <a:buFont typeface="+mj-lt"/>
              <a:buAutoNum type="arabicPeriod"/>
            </a:pP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the RFC is not completed</a:t>
            </a:r>
          </a:p>
          <a:p>
            <a:pPr marL="501650" indent="-457200">
              <a:buFont typeface="+mj-lt"/>
              <a:buAutoNum type="arabicPeriod"/>
            </a:pP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RFC is not in chronological order</a:t>
            </a:r>
          </a:p>
          <a:p>
            <a:pPr marL="501650" indent="-457200">
              <a:buFont typeface="+mj-lt"/>
              <a:buAutoNum type="arabicPeriod"/>
            </a:pP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supporting documentation is not labeled in the appendix</a:t>
            </a:r>
          </a:p>
          <a:p>
            <a:pPr marL="501650" indent="-457200">
              <a:buFont typeface="+mj-lt"/>
              <a:buAutoNum type="arabicPeriod"/>
            </a:pP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handwritten breakdown of cost will not be accepted.</a:t>
            </a:r>
          </a:p>
          <a:p>
            <a:pPr marL="501650" indent="-457200">
              <a:buFont typeface="+mj-lt"/>
              <a:buAutoNum type="arabicPeriod"/>
            </a:pP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ESG required match is not provided. </a:t>
            </a:r>
          </a:p>
          <a:p>
            <a:pPr marL="501650" indent="-457200">
              <a:buFont typeface="+mj-lt"/>
              <a:buAutoNum type="arabicPeriod"/>
            </a:pP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supporting documentation is missing.</a:t>
            </a:r>
          </a:p>
          <a:p>
            <a:pPr marL="501650" indent="-457200">
              <a:buFont typeface="+mj-lt"/>
              <a:buAutoNum type="arabicPeriod"/>
            </a:pP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documentation needing signature is not signed appropriately. </a:t>
            </a:r>
          </a:p>
          <a:p>
            <a:pPr marL="501650" indent="-457200">
              <a:buFont typeface="+mj-lt"/>
              <a:buAutoNum type="arabicPeriod"/>
            </a:pP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RRH/HP service costs are on the same RFC as client cost (rent and financial assistance) </a:t>
            </a:r>
          </a:p>
          <a:p>
            <a:pPr marL="501650" indent="-457200">
              <a:buFont typeface="+mj-lt"/>
              <a:buAutoNum type="arabicPeriod"/>
            </a:pP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expenses are charged to the wrong ESG activity </a:t>
            </a:r>
          </a:p>
          <a:p>
            <a:pPr marL="501650" indent="-457200">
              <a:buFont typeface="+mj-lt"/>
              <a:buAutoNum type="arabicPeriod"/>
            </a:pP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ineligible costs are included in the RFC</a:t>
            </a:r>
          </a:p>
          <a:p>
            <a:pPr marL="501650" indent="-457200">
              <a:buFont typeface="+mj-lt"/>
              <a:buAutoNum type="arabicPeriod"/>
            </a:pP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RFC not sent to the RFC email </a:t>
            </a: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ESG.RFC@mshc.com</a:t>
            </a: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HOPWA.RFC@mshc.com</a:t>
            </a:r>
            <a:r>
              <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endPar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a:xfrm>
            <a:off x="411493" y="122237"/>
            <a:ext cx="9052852" cy="1138526"/>
          </a:xfrm>
        </p:spPr>
        <p:txBody>
          <a:bodyPr/>
          <a:lstStyle/>
          <a:p>
            <a:r>
              <a:rPr lang="en-US" sz="4800" u="sng" dirty="0">
                <a:solidFill>
                  <a:srgbClr val="263746"/>
                </a:solidFill>
              </a:rPr>
              <a:t>RFC Will not be accepted</a:t>
            </a:r>
          </a:p>
        </p:txBody>
      </p:sp>
    </p:spTree>
    <p:extLst>
      <p:ext uri="{BB962C8B-B14F-4D97-AF65-F5344CB8AC3E}">
        <p14:creationId xmlns:p14="http://schemas.microsoft.com/office/powerpoint/2010/main" val="167000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EA129E-D13F-8199-0054-CBD9F9C07D23}"/>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3FEDDD72-EAED-43EB-9137-82BBCF313CF9}"/>
              </a:ext>
            </a:extLst>
          </p:cNvPr>
          <p:cNvSpPr>
            <a:spLocks noGrp="1"/>
          </p:cNvSpPr>
          <p:nvPr>
            <p:ph type="title"/>
          </p:nvPr>
        </p:nvSpPr>
        <p:spPr/>
        <p:txBody>
          <a:bodyPr/>
          <a:lstStyle/>
          <a:p>
            <a:r>
              <a:rPr lang="en-US" sz="6600" dirty="0"/>
              <a:t>CAPERS</a:t>
            </a:r>
          </a:p>
        </p:txBody>
      </p:sp>
    </p:spTree>
    <p:extLst>
      <p:ext uri="{BB962C8B-B14F-4D97-AF65-F5344CB8AC3E}">
        <p14:creationId xmlns:p14="http://schemas.microsoft.com/office/powerpoint/2010/main" val="1005286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2A47D2F-2398-73DB-44DA-03D4DB414010}"/>
              </a:ext>
            </a:extLst>
          </p:cNvPr>
          <p:cNvSpPr>
            <a:spLocks noGrp="1"/>
          </p:cNvSpPr>
          <p:nvPr>
            <p:ph idx="1"/>
          </p:nvPr>
        </p:nvSpPr>
        <p:spPr/>
        <p:txBody>
          <a:bodyPr/>
          <a:lstStyle/>
          <a:p>
            <a:r>
              <a:rPr lang="en-US" dirty="0">
                <a:solidFill>
                  <a:schemeClr val="tx1"/>
                </a:solidFill>
              </a:rPr>
              <a:t>The CAPER provides information of services and expenditures related to the grant over a 12 months period. </a:t>
            </a:r>
          </a:p>
          <a:p>
            <a:endParaRPr lang="en-US" dirty="0">
              <a:solidFill>
                <a:schemeClr val="tx1"/>
              </a:solidFill>
            </a:endParaRPr>
          </a:p>
          <a:p>
            <a:r>
              <a:rPr lang="en-US" dirty="0">
                <a:solidFill>
                  <a:schemeClr val="tx1"/>
                </a:solidFill>
              </a:rPr>
              <a:t>The CAPER reporting period is </a:t>
            </a:r>
            <a:r>
              <a:rPr lang="en-US" dirty="0">
                <a:solidFill>
                  <a:srgbClr val="FF0000"/>
                </a:solidFill>
              </a:rPr>
              <a:t>7/1 to 6/30</a:t>
            </a:r>
          </a:p>
          <a:p>
            <a:endParaRPr lang="en-US" dirty="0">
              <a:solidFill>
                <a:schemeClr val="tx1"/>
              </a:solidFill>
            </a:endParaRPr>
          </a:p>
          <a:p>
            <a:r>
              <a:rPr lang="en-US" dirty="0">
                <a:solidFill>
                  <a:schemeClr val="tx1"/>
                </a:solidFill>
              </a:rPr>
              <a:t>The CAPER is due by </a:t>
            </a:r>
            <a:r>
              <a:rPr lang="en-US" b="1" dirty="0">
                <a:solidFill>
                  <a:srgbClr val="FF0000"/>
                </a:solidFill>
              </a:rPr>
              <a:t>7/31</a:t>
            </a:r>
          </a:p>
        </p:txBody>
      </p:sp>
      <p:sp>
        <p:nvSpPr>
          <p:cNvPr id="3" name="Title 2">
            <a:extLst>
              <a:ext uri="{FF2B5EF4-FFF2-40B4-BE49-F238E27FC236}">
                <a16:creationId xmlns:a16="http://schemas.microsoft.com/office/drawing/2014/main" id="{35459AD7-F3E2-ED7F-F025-7E5CDC59B0D2}"/>
              </a:ext>
            </a:extLst>
          </p:cNvPr>
          <p:cNvSpPr>
            <a:spLocks noGrp="1"/>
          </p:cNvSpPr>
          <p:nvPr>
            <p:ph type="title"/>
          </p:nvPr>
        </p:nvSpPr>
        <p:spPr/>
        <p:txBody>
          <a:bodyPr/>
          <a:lstStyle/>
          <a:p>
            <a:r>
              <a:rPr lang="en-US" sz="4000" dirty="0">
                <a:solidFill>
                  <a:schemeClr val="tx1"/>
                </a:solidFill>
              </a:rPr>
              <a:t>CAPER</a:t>
            </a:r>
          </a:p>
        </p:txBody>
      </p:sp>
    </p:spTree>
    <p:extLst>
      <p:ext uri="{BB962C8B-B14F-4D97-AF65-F5344CB8AC3E}">
        <p14:creationId xmlns:p14="http://schemas.microsoft.com/office/powerpoint/2010/main" val="179333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F221B7-B756-41CA-57DF-F51542CF264D}"/>
              </a:ext>
            </a:extLst>
          </p:cNvPr>
          <p:cNvSpPr>
            <a:spLocks noGrp="1"/>
          </p:cNvSpPr>
          <p:nvPr>
            <p:ph idx="1"/>
          </p:nvPr>
        </p:nvSpPr>
        <p:spPr/>
        <p:txBody>
          <a:bodyPr/>
          <a:lstStyle/>
          <a:p>
            <a:r>
              <a:rPr lang="en-US" dirty="0">
                <a:solidFill>
                  <a:schemeClr val="tx1"/>
                </a:solidFill>
              </a:rPr>
              <a:t>The following are needed for the ESG CAPER:</a:t>
            </a:r>
          </a:p>
          <a:p>
            <a:endParaRPr lang="en-US" dirty="0">
              <a:solidFill>
                <a:schemeClr val="tx1"/>
              </a:solidFill>
            </a:endParaRPr>
          </a:p>
          <a:p>
            <a:pPr marL="708020" lvl="1" indent="-342900">
              <a:buFont typeface="+mj-lt"/>
              <a:buAutoNum type="arabicPeriod"/>
            </a:pPr>
            <a:r>
              <a:rPr lang="en-US" dirty="0">
                <a:solidFill>
                  <a:schemeClr val="tx1"/>
                </a:solidFill>
              </a:rPr>
              <a:t>Completed SAGE report </a:t>
            </a:r>
          </a:p>
          <a:p>
            <a:pPr lvl="2"/>
            <a:r>
              <a:rPr lang="en-US" dirty="0">
                <a:solidFill>
                  <a:schemeClr val="tx1"/>
                </a:solidFill>
              </a:rPr>
              <a:t>Total number of clients served </a:t>
            </a:r>
          </a:p>
          <a:p>
            <a:pPr marL="708020" lvl="1" indent="-342900">
              <a:buFont typeface="+mj-lt"/>
              <a:buAutoNum type="arabicPeriod"/>
            </a:pPr>
            <a:r>
              <a:rPr lang="en-US" dirty="0">
                <a:solidFill>
                  <a:schemeClr val="tx1"/>
                </a:solidFill>
              </a:rPr>
              <a:t>Financial report based on RFCs processed (RFC CAPER form)</a:t>
            </a:r>
          </a:p>
          <a:p>
            <a:pPr lvl="2"/>
            <a:r>
              <a:rPr lang="en-US" dirty="0">
                <a:solidFill>
                  <a:schemeClr val="tx1"/>
                </a:solidFill>
              </a:rPr>
              <a:t>Total funds spend on Rent, Financial Services, Services Staff</a:t>
            </a:r>
          </a:p>
          <a:p>
            <a:pPr marL="708020" lvl="1" indent="-342900">
              <a:buFont typeface="+mj-lt"/>
              <a:buAutoNum type="arabicPeriod"/>
            </a:pPr>
            <a:r>
              <a:rPr lang="en-US" dirty="0">
                <a:solidFill>
                  <a:schemeClr val="tx1"/>
                </a:solidFill>
              </a:rPr>
              <a:t>MATCH (RFC CAPER form)</a:t>
            </a:r>
          </a:p>
          <a:p>
            <a:pPr lvl="2"/>
            <a:r>
              <a:rPr lang="en-US" dirty="0">
                <a:solidFill>
                  <a:schemeClr val="tx1"/>
                </a:solidFill>
              </a:rPr>
              <a:t>Match report at dollar for dollar of funds expended </a:t>
            </a:r>
          </a:p>
          <a:p>
            <a:pPr lvl="2"/>
            <a:endParaRPr lang="en-US" dirty="0">
              <a:solidFill>
                <a:schemeClr val="tx1"/>
              </a:solidFill>
            </a:endParaRPr>
          </a:p>
        </p:txBody>
      </p:sp>
      <p:sp>
        <p:nvSpPr>
          <p:cNvPr id="3" name="Title 2">
            <a:extLst>
              <a:ext uri="{FF2B5EF4-FFF2-40B4-BE49-F238E27FC236}">
                <a16:creationId xmlns:a16="http://schemas.microsoft.com/office/drawing/2014/main" id="{B3249905-0334-85EA-8585-AA31CBC4DB56}"/>
              </a:ext>
            </a:extLst>
          </p:cNvPr>
          <p:cNvSpPr>
            <a:spLocks noGrp="1"/>
          </p:cNvSpPr>
          <p:nvPr>
            <p:ph type="title"/>
          </p:nvPr>
        </p:nvSpPr>
        <p:spPr/>
        <p:txBody>
          <a:bodyPr/>
          <a:lstStyle/>
          <a:p>
            <a:r>
              <a:rPr lang="en-US" dirty="0">
                <a:solidFill>
                  <a:schemeClr val="tx1"/>
                </a:solidFill>
              </a:rPr>
              <a:t>ESG CAPER</a:t>
            </a:r>
          </a:p>
        </p:txBody>
      </p:sp>
    </p:spTree>
    <p:extLst>
      <p:ext uri="{BB962C8B-B14F-4D97-AF65-F5344CB8AC3E}">
        <p14:creationId xmlns:p14="http://schemas.microsoft.com/office/powerpoint/2010/main" val="1003177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F221B7-B756-41CA-57DF-F51542CF264D}"/>
              </a:ext>
            </a:extLst>
          </p:cNvPr>
          <p:cNvSpPr>
            <a:spLocks noGrp="1"/>
          </p:cNvSpPr>
          <p:nvPr>
            <p:ph idx="1"/>
          </p:nvPr>
        </p:nvSpPr>
        <p:spPr/>
        <p:txBody>
          <a:bodyPr>
            <a:normAutofit/>
          </a:bodyPr>
          <a:lstStyle/>
          <a:p>
            <a:r>
              <a:rPr lang="en-US" dirty="0">
                <a:solidFill>
                  <a:schemeClr val="tx1"/>
                </a:solidFill>
              </a:rPr>
              <a:t>The following are needed for the HOPWA CAPER:</a:t>
            </a:r>
          </a:p>
          <a:p>
            <a:endParaRPr lang="en-US" dirty="0">
              <a:solidFill>
                <a:schemeClr val="tx1"/>
              </a:solidFill>
            </a:endParaRPr>
          </a:p>
          <a:p>
            <a:pPr lvl="1"/>
            <a:r>
              <a:rPr lang="en-US" sz="2000" dirty="0">
                <a:solidFill>
                  <a:schemeClr val="tx1"/>
                </a:solidFill>
              </a:rPr>
              <a:t>Complete HOPWA CAPER form and provide:</a:t>
            </a:r>
          </a:p>
          <a:p>
            <a:pPr lvl="2"/>
            <a:r>
              <a:rPr lang="en-US" sz="1800" dirty="0">
                <a:solidFill>
                  <a:schemeClr val="tx1"/>
                </a:solidFill>
              </a:rPr>
              <a:t>Expenditures based on activities </a:t>
            </a:r>
          </a:p>
          <a:p>
            <a:pPr lvl="2"/>
            <a:r>
              <a:rPr lang="en-US" sz="1800" dirty="0">
                <a:solidFill>
                  <a:schemeClr val="tx1"/>
                </a:solidFill>
              </a:rPr>
              <a:t>Number of clients served based on activity </a:t>
            </a:r>
          </a:p>
          <a:p>
            <a:pPr lvl="3"/>
            <a:r>
              <a:rPr lang="en-US" sz="1600" dirty="0">
                <a:solidFill>
                  <a:schemeClr val="tx1"/>
                </a:solidFill>
              </a:rPr>
              <a:t>Clients in TBRA, Facility Based, PHP, STRMU must have received housing services from HOPWA</a:t>
            </a:r>
          </a:p>
          <a:p>
            <a:pPr lvl="3"/>
            <a:r>
              <a:rPr lang="en-US" sz="1600" dirty="0">
                <a:solidFill>
                  <a:schemeClr val="tx1"/>
                </a:solidFill>
              </a:rPr>
              <a:t>MHC does not fund SS only programs; </a:t>
            </a:r>
          </a:p>
          <a:p>
            <a:pPr lvl="4"/>
            <a:r>
              <a:rPr lang="en-US" sz="1400" dirty="0">
                <a:solidFill>
                  <a:schemeClr val="tx1"/>
                </a:solidFill>
              </a:rPr>
              <a:t>SS = Housing programs </a:t>
            </a:r>
          </a:p>
          <a:p>
            <a:pPr lvl="2"/>
            <a:r>
              <a:rPr lang="en-US" sz="1800" dirty="0">
                <a:solidFill>
                  <a:schemeClr val="tx1"/>
                </a:solidFill>
              </a:rPr>
              <a:t>Health Outcomes </a:t>
            </a:r>
          </a:p>
          <a:p>
            <a:pPr lvl="2"/>
            <a:r>
              <a:rPr lang="en-US" sz="1800" dirty="0">
                <a:solidFill>
                  <a:schemeClr val="tx1"/>
                </a:solidFill>
              </a:rPr>
              <a:t>Household income (increase/decease)</a:t>
            </a:r>
          </a:p>
          <a:p>
            <a:pPr lvl="2"/>
            <a:r>
              <a:rPr lang="en-US" sz="1800" dirty="0">
                <a:solidFill>
                  <a:schemeClr val="tx1"/>
                </a:solidFill>
              </a:rPr>
              <a:t>Discharge location </a:t>
            </a:r>
          </a:p>
          <a:p>
            <a:pPr lvl="2"/>
            <a:r>
              <a:rPr lang="en-US" sz="1800" dirty="0">
                <a:solidFill>
                  <a:schemeClr val="tx1"/>
                </a:solidFill>
              </a:rPr>
              <a:t>Medication </a:t>
            </a:r>
          </a:p>
          <a:p>
            <a:pPr lvl="2"/>
            <a:r>
              <a:rPr lang="en-US" sz="1800" dirty="0">
                <a:solidFill>
                  <a:schemeClr val="tx1"/>
                </a:solidFill>
              </a:rPr>
              <a:t>Summary of accomplishments </a:t>
            </a:r>
          </a:p>
          <a:p>
            <a:pPr lvl="2"/>
            <a:endParaRPr lang="en-US" dirty="0">
              <a:solidFill>
                <a:schemeClr val="tx1"/>
              </a:solidFill>
            </a:endParaRPr>
          </a:p>
        </p:txBody>
      </p:sp>
      <p:sp>
        <p:nvSpPr>
          <p:cNvPr id="3" name="Title 2">
            <a:extLst>
              <a:ext uri="{FF2B5EF4-FFF2-40B4-BE49-F238E27FC236}">
                <a16:creationId xmlns:a16="http://schemas.microsoft.com/office/drawing/2014/main" id="{B3249905-0334-85EA-8585-AA31CBC4DB56}"/>
              </a:ext>
            </a:extLst>
          </p:cNvPr>
          <p:cNvSpPr>
            <a:spLocks noGrp="1"/>
          </p:cNvSpPr>
          <p:nvPr>
            <p:ph type="title"/>
          </p:nvPr>
        </p:nvSpPr>
        <p:spPr/>
        <p:txBody>
          <a:bodyPr/>
          <a:lstStyle/>
          <a:p>
            <a:r>
              <a:rPr lang="en-US" dirty="0">
                <a:solidFill>
                  <a:schemeClr val="tx1"/>
                </a:solidFill>
              </a:rPr>
              <a:t>HOPWA CAPER</a:t>
            </a:r>
          </a:p>
        </p:txBody>
      </p:sp>
    </p:spTree>
    <p:extLst>
      <p:ext uri="{BB962C8B-B14F-4D97-AF65-F5344CB8AC3E}">
        <p14:creationId xmlns:p14="http://schemas.microsoft.com/office/powerpoint/2010/main" val="4067020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5B1452-276D-68F2-53DE-79D1E7EFBC13}"/>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8DF7143C-E466-E6B5-EE74-A4EB5D3019B5}"/>
              </a:ext>
            </a:extLst>
          </p:cNvPr>
          <p:cNvSpPr>
            <a:spLocks noGrp="1"/>
          </p:cNvSpPr>
          <p:nvPr>
            <p:ph type="title"/>
          </p:nvPr>
        </p:nvSpPr>
        <p:spPr/>
        <p:txBody>
          <a:bodyPr/>
          <a:lstStyle/>
          <a:p>
            <a:r>
              <a:rPr lang="en-US" dirty="0"/>
              <a:t>Environmental Review </a:t>
            </a:r>
          </a:p>
        </p:txBody>
      </p:sp>
    </p:spTree>
    <p:extLst>
      <p:ext uri="{BB962C8B-B14F-4D97-AF65-F5344CB8AC3E}">
        <p14:creationId xmlns:p14="http://schemas.microsoft.com/office/powerpoint/2010/main" val="2514503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9EAD08-B839-AA15-0D60-33A3477FA688}"/>
              </a:ext>
            </a:extLst>
          </p:cNvPr>
          <p:cNvSpPr>
            <a:spLocks noGrp="1"/>
          </p:cNvSpPr>
          <p:nvPr>
            <p:ph idx="1"/>
          </p:nvPr>
        </p:nvSpPr>
        <p:spPr/>
        <p:txBody>
          <a:bodyPr>
            <a:normAutofit/>
          </a:bodyPr>
          <a:lstStyle/>
          <a:p>
            <a:r>
              <a:rPr lang="en-US" sz="2400" b="0" i="0" u="none" strike="noStrike" baseline="0" dirty="0">
                <a:solidFill>
                  <a:srgbClr val="000000"/>
                </a:solidFill>
                <a:latin typeface="Times New Roman" panose="02020603050405020304" pitchFamily="18" charset="0"/>
              </a:rPr>
              <a:t>For CDBG, HOME, ESG, and HOPWA grantees, before committing to use funds to reimburse each pre-award cost, the recipient must either make a written determination that the pre-award cost is for an activity that is exempt from environmental review or categorically excluded and not subject to review under related environmental laws and authorities under 24 CFR Part 58 or verify that the applicable environmental review has been completed and a Request for Release of Funds has been approved in accordance with 24 CFR Part 58, if applicable.</a:t>
            </a:r>
          </a:p>
          <a:p>
            <a:endParaRPr lang="en-US" sz="240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CPD 23-01</a:t>
            </a:r>
            <a:endParaRPr lang="en-US" sz="2800" dirty="0"/>
          </a:p>
        </p:txBody>
      </p:sp>
      <p:sp>
        <p:nvSpPr>
          <p:cNvPr id="3" name="Title 2">
            <a:extLst>
              <a:ext uri="{FF2B5EF4-FFF2-40B4-BE49-F238E27FC236}">
                <a16:creationId xmlns:a16="http://schemas.microsoft.com/office/drawing/2014/main" id="{419AFFD5-B3F8-9A58-A77A-3CB5E503A1F2}"/>
              </a:ext>
            </a:extLst>
          </p:cNvPr>
          <p:cNvSpPr>
            <a:spLocks noGrp="1"/>
          </p:cNvSpPr>
          <p:nvPr>
            <p:ph type="title"/>
          </p:nvPr>
        </p:nvSpPr>
        <p:spPr/>
        <p:txBody>
          <a:bodyPr/>
          <a:lstStyle/>
          <a:p>
            <a:r>
              <a:rPr lang="en-US" dirty="0">
                <a:solidFill>
                  <a:schemeClr val="tx1"/>
                </a:solidFill>
              </a:rPr>
              <a:t>Pre-award cost and environmental reviews</a:t>
            </a:r>
          </a:p>
        </p:txBody>
      </p:sp>
    </p:spTree>
    <p:extLst>
      <p:ext uri="{BB962C8B-B14F-4D97-AF65-F5344CB8AC3E}">
        <p14:creationId xmlns:p14="http://schemas.microsoft.com/office/powerpoint/2010/main" val="190718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EF147-FE1F-27E2-4D54-61FAF33CF2D9}"/>
              </a:ext>
            </a:extLst>
          </p:cNvPr>
          <p:cNvSpPr>
            <a:spLocks noGrp="1"/>
          </p:cNvSpPr>
          <p:nvPr>
            <p:ph idx="1"/>
          </p:nvPr>
        </p:nvSpPr>
        <p:spPr/>
        <p:txBody>
          <a:bodyPr>
            <a:normAutofit/>
          </a:bodyPr>
          <a:lstStyle/>
          <a:p>
            <a:r>
              <a:rPr lang="en-US" sz="3200" dirty="0">
                <a:solidFill>
                  <a:schemeClr val="tx1"/>
                </a:solidFill>
              </a:rPr>
              <a:t>RFCs are required to be submitted at minimum of once a months.</a:t>
            </a:r>
          </a:p>
          <a:p>
            <a:r>
              <a:rPr lang="en-US" sz="3200" dirty="0">
                <a:solidFill>
                  <a:schemeClr val="tx1"/>
                </a:solidFill>
              </a:rPr>
              <a:t>RFC can be submitted on the 15</a:t>
            </a:r>
            <a:r>
              <a:rPr lang="en-US" sz="3200" baseline="30000" dirty="0">
                <a:solidFill>
                  <a:schemeClr val="tx1"/>
                </a:solidFill>
              </a:rPr>
              <a:t>th</a:t>
            </a:r>
            <a:r>
              <a:rPr lang="en-US" sz="3200" dirty="0">
                <a:solidFill>
                  <a:schemeClr val="tx1"/>
                </a:solidFill>
              </a:rPr>
              <a:t> and/or 30</a:t>
            </a:r>
            <a:r>
              <a:rPr lang="en-US" sz="3200" baseline="30000" dirty="0">
                <a:solidFill>
                  <a:schemeClr val="tx1"/>
                </a:solidFill>
              </a:rPr>
              <a:t>th</a:t>
            </a:r>
            <a:r>
              <a:rPr lang="en-US" sz="3200" dirty="0">
                <a:solidFill>
                  <a:schemeClr val="tx1"/>
                </a:solidFill>
              </a:rPr>
              <a:t> of each month</a:t>
            </a:r>
          </a:p>
          <a:p>
            <a:r>
              <a:rPr lang="en-US" sz="3200" dirty="0">
                <a:solidFill>
                  <a:schemeClr val="tx1"/>
                </a:solidFill>
              </a:rPr>
              <a:t>RFCs must be sent to:</a:t>
            </a:r>
          </a:p>
          <a:p>
            <a:pPr lvl="1"/>
            <a:r>
              <a:rPr lang="en-US" sz="2800" dirty="0">
                <a:solidFill>
                  <a:schemeClr val="tx1"/>
                </a:solidFill>
                <a:hlinkClick r:id="rId2"/>
              </a:rPr>
              <a:t>HOPWA.RFC@mshc.com</a:t>
            </a:r>
            <a:endParaRPr lang="en-US" sz="2800" dirty="0">
              <a:solidFill>
                <a:schemeClr val="tx1"/>
              </a:solidFill>
            </a:endParaRPr>
          </a:p>
          <a:p>
            <a:pPr lvl="1"/>
            <a:r>
              <a:rPr lang="en-US" sz="2800" dirty="0">
                <a:solidFill>
                  <a:schemeClr val="tx1"/>
                </a:solidFill>
                <a:hlinkClick r:id="rId3"/>
              </a:rPr>
              <a:t>ESG.RFC@mshc.com</a:t>
            </a:r>
            <a:r>
              <a:rPr lang="en-US" sz="2800" dirty="0">
                <a:solidFill>
                  <a:schemeClr val="tx1"/>
                </a:solidFill>
              </a:rPr>
              <a:t> </a:t>
            </a:r>
          </a:p>
        </p:txBody>
      </p:sp>
      <p:sp>
        <p:nvSpPr>
          <p:cNvPr id="3" name="Title 2">
            <a:extLst>
              <a:ext uri="{FF2B5EF4-FFF2-40B4-BE49-F238E27FC236}">
                <a16:creationId xmlns:a16="http://schemas.microsoft.com/office/drawing/2014/main" id="{0FC37676-19B5-6421-6FC7-5AA8B9B3D44F}"/>
              </a:ext>
            </a:extLst>
          </p:cNvPr>
          <p:cNvSpPr>
            <a:spLocks noGrp="1"/>
          </p:cNvSpPr>
          <p:nvPr>
            <p:ph type="title"/>
          </p:nvPr>
        </p:nvSpPr>
        <p:spPr/>
        <p:txBody>
          <a:bodyPr/>
          <a:lstStyle/>
          <a:p>
            <a:r>
              <a:rPr lang="en-US" dirty="0">
                <a:solidFill>
                  <a:schemeClr val="tx1"/>
                </a:solidFill>
              </a:rPr>
              <a:t>RFC Submission </a:t>
            </a:r>
          </a:p>
        </p:txBody>
      </p:sp>
    </p:spTree>
    <p:extLst>
      <p:ext uri="{BB962C8B-B14F-4D97-AF65-F5344CB8AC3E}">
        <p14:creationId xmlns:p14="http://schemas.microsoft.com/office/powerpoint/2010/main" val="1197671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AFF9AE-E792-7722-27F9-789D4DAA2CDE}"/>
              </a:ext>
            </a:extLst>
          </p:cNvPr>
          <p:cNvSpPr>
            <a:spLocks noGrp="1"/>
          </p:cNvSpPr>
          <p:nvPr>
            <p:ph idx="1"/>
          </p:nvPr>
        </p:nvSpPr>
        <p:spPr>
          <a:xfrm>
            <a:off x="0" y="1856963"/>
            <a:ext cx="9711240" cy="4759860"/>
          </a:xfrm>
        </p:spPr>
        <p:txBody>
          <a:bodyPr/>
          <a:lstStyle/>
          <a:p>
            <a:pPr marL="49378" indent="0" algn="ctr" eaLnBrk="1" fontAlgn="auto" hangingPunct="1">
              <a:lnSpc>
                <a:spcPct val="150000"/>
              </a:lnSpc>
              <a:spcAft>
                <a:spcPts val="0"/>
              </a:spcAft>
              <a:buNone/>
              <a:defRPr/>
            </a:pPr>
            <a:endParaRPr lang="en-US" sz="1944" dirty="0">
              <a:solidFill>
                <a:srgbClr val="263746"/>
              </a:solidFill>
              <a:latin typeface="Franklin Gothic Demi Cond" panose="020B0706030402020204" pitchFamily="34" charset="0"/>
            </a:endParaRPr>
          </a:p>
          <a:p>
            <a:pPr marL="49378" indent="0" algn="ctr" eaLnBrk="1" fontAlgn="auto" hangingPunct="1">
              <a:lnSpc>
                <a:spcPct val="150000"/>
              </a:lnSpc>
              <a:spcAft>
                <a:spcPts val="0"/>
              </a:spcAft>
              <a:buNone/>
              <a:defRPr/>
            </a:pPr>
            <a:r>
              <a:rPr lang="en-US" sz="2592" dirty="0">
                <a:solidFill>
                  <a:srgbClr val="263746"/>
                </a:solidFill>
                <a:latin typeface="Franklin Gothic Demi Cond" panose="020B0706030402020204" pitchFamily="34" charset="0"/>
              </a:rPr>
              <a:t>Tamara Stewart 601-718-4654 </a:t>
            </a:r>
            <a:r>
              <a:rPr lang="en-US" sz="2592" dirty="0">
                <a:solidFill>
                  <a:srgbClr val="263746"/>
                </a:solidFill>
                <a:latin typeface="Franklin Gothic Demi Cond" panose="020B0706030402020204" pitchFamily="34" charset="0"/>
                <a:hlinkClick r:id="rId3"/>
              </a:rPr>
              <a:t>tamara.stewart@mshc.com</a:t>
            </a:r>
            <a:endParaRPr lang="en-US" sz="2592" dirty="0">
              <a:solidFill>
                <a:srgbClr val="263746"/>
              </a:solidFill>
              <a:latin typeface="Franklin Gothic Demi Cond" panose="020B0706030402020204" pitchFamily="34" charset="0"/>
            </a:endParaRPr>
          </a:p>
          <a:p>
            <a:pPr marL="49378" indent="0" algn="ctr" eaLnBrk="1" fontAlgn="auto" hangingPunct="1">
              <a:lnSpc>
                <a:spcPct val="150000"/>
              </a:lnSpc>
              <a:spcAft>
                <a:spcPts val="0"/>
              </a:spcAft>
              <a:buNone/>
              <a:defRPr/>
            </a:pPr>
            <a:r>
              <a:rPr lang="en-US" sz="2592" dirty="0">
                <a:solidFill>
                  <a:srgbClr val="263746"/>
                </a:solidFill>
                <a:latin typeface="Franklin Gothic Demi Cond" panose="020B0706030402020204" pitchFamily="34" charset="0"/>
              </a:rPr>
              <a:t>Faye McCall 601-718-4668  </a:t>
            </a:r>
            <a:r>
              <a:rPr lang="en-US" sz="2592" dirty="0">
                <a:solidFill>
                  <a:srgbClr val="263746"/>
                </a:solidFill>
                <a:latin typeface="Franklin Gothic Demi Cond" panose="020B0706030402020204" pitchFamily="34" charset="0"/>
                <a:hlinkClick r:id="rId4"/>
              </a:rPr>
              <a:t>faye.mccall@mshc.com</a:t>
            </a:r>
            <a:endParaRPr lang="en-US" sz="2592" dirty="0">
              <a:solidFill>
                <a:srgbClr val="263746"/>
              </a:solidFill>
              <a:latin typeface="Franklin Gothic Demi Cond" panose="020B0706030402020204" pitchFamily="34" charset="0"/>
            </a:endParaRPr>
          </a:p>
          <a:p>
            <a:pPr marL="49378" indent="0" algn="ctr" eaLnBrk="1" fontAlgn="auto" hangingPunct="1">
              <a:lnSpc>
                <a:spcPct val="150000"/>
              </a:lnSpc>
              <a:spcAft>
                <a:spcPts val="0"/>
              </a:spcAft>
              <a:buNone/>
              <a:defRPr/>
            </a:pPr>
            <a:r>
              <a:rPr lang="en-US" sz="2592" dirty="0">
                <a:solidFill>
                  <a:srgbClr val="263746"/>
                </a:solidFill>
                <a:latin typeface="Franklin Gothic Demi Cond" panose="020B0706030402020204" pitchFamily="34" charset="0"/>
              </a:rPr>
              <a:t>Vickie Palfrey 601-718-4655 </a:t>
            </a:r>
            <a:r>
              <a:rPr lang="en-US" sz="2592" dirty="0">
                <a:solidFill>
                  <a:srgbClr val="263746"/>
                </a:solidFill>
                <a:latin typeface="Franklin Gothic Demi Cond" panose="020B0706030402020204" pitchFamily="34" charset="0"/>
                <a:hlinkClick r:id="rId5"/>
              </a:rPr>
              <a:t>vickie.palfrey@mshc.com</a:t>
            </a:r>
            <a:endParaRPr lang="en-US" sz="2592" dirty="0">
              <a:solidFill>
                <a:srgbClr val="263746"/>
              </a:solidFill>
              <a:latin typeface="Franklin Gothic Demi Cond" panose="020B0706030402020204" pitchFamily="34" charset="0"/>
            </a:endParaRPr>
          </a:p>
          <a:p>
            <a:pPr marL="49378" indent="0" algn="ctr" eaLnBrk="1" fontAlgn="auto" hangingPunct="1">
              <a:lnSpc>
                <a:spcPct val="150000"/>
              </a:lnSpc>
              <a:spcAft>
                <a:spcPts val="0"/>
              </a:spcAft>
              <a:buNone/>
              <a:defRPr/>
            </a:pPr>
            <a:r>
              <a:rPr lang="en-US" sz="2592" dirty="0">
                <a:solidFill>
                  <a:srgbClr val="263746"/>
                </a:solidFill>
                <a:latin typeface="Franklin Gothic Demi Cond" panose="020B0706030402020204" pitchFamily="34" charset="0"/>
              </a:rPr>
              <a:t>Sharunda Chapman 601-718-4633 </a:t>
            </a:r>
            <a:r>
              <a:rPr lang="en-US" sz="2592" dirty="0">
                <a:solidFill>
                  <a:srgbClr val="263746"/>
                </a:solidFill>
                <a:latin typeface="Franklin Gothic Demi Cond" panose="020B0706030402020204" pitchFamily="34" charset="0"/>
                <a:hlinkClick r:id="rId6"/>
              </a:rPr>
              <a:t>Sharunda.chapman@mshc.com</a:t>
            </a:r>
            <a:r>
              <a:rPr lang="en-US" sz="2592" dirty="0">
                <a:solidFill>
                  <a:srgbClr val="263746"/>
                </a:solidFill>
                <a:latin typeface="Franklin Gothic Demi Cond" panose="020B0706030402020204" pitchFamily="34" charset="0"/>
              </a:rPr>
              <a:t> </a:t>
            </a:r>
          </a:p>
          <a:p>
            <a:pPr marL="49378" indent="0" algn="ctr" eaLnBrk="1" fontAlgn="auto" hangingPunct="1">
              <a:lnSpc>
                <a:spcPct val="150000"/>
              </a:lnSpc>
              <a:spcAft>
                <a:spcPts val="0"/>
              </a:spcAft>
              <a:buNone/>
              <a:defRPr/>
            </a:pPr>
            <a:endParaRPr lang="en-US" sz="2592" dirty="0">
              <a:solidFill>
                <a:srgbClr val="263746"/>
              </a:solidFill>
              <a:latin typeface="Franklin Gothic Demi Cond" panose="020B0706030402020204" pitchFamily="34" charset="0"/>
            </a:endParaRPr>
          </a:p>
          <a:p>
            <a:pPr marL="49378" indent="0" eaLnBrk="1" fontAlgn="auto" hangingPunct="1">
              <a:spcAft>
                <a:spcPts val="0"/>
              </a:spcAft>
              <a:buNone/>
              <a:defRPr/>
            </a:pPr>
            <a:endParaRPr lang="en-US" dirty="0"/>
          </a:p>
        </p:txBody>
      </p:sp>
      <p:sp>
        <p:nvSpPr>
          <p:cNvPr id="3" name="Title 2">
            <a:extLst>
              <a:ext uri="{FF2B5EF4-FFF2-40B4-BE49-F238E27FC236}">
                <a16:creationId xmlns:a16="http://schemas.microsoft.com/office/drawing/2014/main" id="{3497F6A1-71FB-4597-DD69-3158B4097A08}"/>
              </a:ext>
            </a:extLst>
          </p:cNvPr>
          <p:cNvSpPr>
            <a:spLocks noGrp="1"/>
          </p:cNvSpPr>
          <p:nvPr>
            <p:ph type="title"/>
          </p:nvPr>
        </p:nvSpPr>
        <p:spPr/>
        <p:txBody>
          <a:bodyPr/>
          <a:lstStyle/>
          <a:p>
            <a:pPr eaLnBrk="1" fontAlgn="auto" hangingPunct="1">
              <a:spcAft>
                <a:spcPts val="0"/>
              </a:spcAft>
              <a:defRPr/>
            </a:pPr>
            <a:endParaRPr lang="en-US" dirty="0"/>
          </a:p>
        </p:txBody>
      </p:sp>
      <p:pic>
        <p:nvPicPr>
          <p:cNvPr id="182276" name="Picture 3">
            <a:extLst>
              <a:ext uri="{FF2B5EF4-FFF2-40B4-BE49-F238E27FC236}">
                <a16:creationId xmlns:a16="http://schemas.microsoft.com/office/drawing/2014/main" id="{5DAEBCAA-2788-D81D-9B34-F40784D45C1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4598" y="6254896"/>
            <a:ext cx="1390505" cy="108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414D5C7-B721-950C-2176-AB73B838D3E9}"/>
              </a:ext>
            </a:extLst>
          </p:cNvPr>
          <p:cNvSpPr/>
          <p:nvPr/>
        </p:nvSpPr>
        <p:spPr>
          <a:xfrm>
            <a:off x="411494" y="987782"/>
            <a:ext cx="5267113" cy="356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2">
            <a:extLst>
              <a:ext uri="{FF2B5EF4-FFF2-40B4-BE49-F238E27FC236}">
                <a16:creationId xmlns:a16="http://schemas.microsoft.com/office/drawing/2014/main" id="{5AAE0E56-49FD-1CA3-4C1D-96020E786B8A}"/>
              </a:ext>
            </a:extLst>
          </p:cNvPr>
          <p:cNvSpPr txBox="1">
            <a:spLocks/>
          </p:cNvSpPr>
          <p:nvPr/>
        </p:nvSpPr>
        <p:spPr>
          <a:xfrm>
            <a:off x="576091" y="548855"/>
            <a:ext cx="9052851" cy="1138465"/>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fontAlgn="auto">
              <a:spcAft>
                <a:spcPts val="0"/>
              </a:spcAft>
              <a:defRPr/>
            </a:pPr>
            <a:r>
              <a:rPr lang="en-US" sz="4320" b="1" dirty="0">
                <a:solidFill>
                  <a:schemeClr val="accent1"/>
                </a:solidFill>
              </a:rPr>
              <a:t>Contact</a:t>
            </a:r>
            <a:endParaRPr lang="en-US" sz="4320" dirty="0"/>
          </a:p>
        </p:txBody>
      </p:sp>
      <p:pic>
        <p:nvPicPr>
          <p:cNvPr id="182279" name="Picture 4">
            <a:extLst>
              <a:ext uri="{FF2B5EF4-FFF2-40B4-BE49-F238E27FC236}">
                <a16:creationId xmlns:a16="http://schemas.microsoft.com/office/drawing/2014/main" id="{4D04E628-FDD7-AB9A-1A2F-FF38BD01CA0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99041" y="5740528"/>
            <a:ext cx="2038605" cy="135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80" name="Picture 6">
            <a:extLst>
              <a:ext uri="{FF2B5EF4-FFF2-40B4-BE49-F238E27FC236}">
                <a16:creationId xmlns:a16="http://schemas.microsoft.com/office/drawing/2014/main" id="{089C691A-E983-18FE-DEF2-8656EC3D3E9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61094" y="5778249"/>
            <a:ext cx="2036891" cy="135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81" name="Picture 2" descr="N:\FORMS\HUD House.jpg">
            <a:extLst>
              <a:ext uri="{FF2B5EF4-FFF2-40B4-BE49-F238E27FC236}">
                <a16:creationId xmlns:a16="http://schemas.microsoft.com/office/drawing/2014/main" id="{1A0B5EB8-999C-8776-ECEE-421B223ACB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4001" y="6608093"/>
            <a:ext cx="493792" cy="5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Content Placeholder 3">
            <a:extLst>
              <a:ext uri="{FF2B5EF4-FFF2-40B4-BE49-F238E27FC236}">
                <a16:creationId xmlns:a16="http://schemas.microsoft.com/office/drawing/2014/main" id="{47860758-4EA2-27BB-E126-C7F3A339522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456" y="576289"/>
            <a:ext cx="9539785" cy="617239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p:txBody>
          <a:bodyPr/>
          <a:lstStyle/>
          <a:p>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Agencies providing Rapid Rehousing and/or Homeless Prevention services must submit separate RFCs for staff and admin, and clients and services.</a:t>
            </a:r>
          </a:p>
          <a:p>
            <a:endPar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example:</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457200" algn="l"/>
              </a:tabLst>
            </a:pPr>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All client related requests for RRH/ HP including Rent and Financial Assistance Cost must be submitted on an RFC separately from staff related request which includes Serve cost under RRH/HP.</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p:txBody>
          <a:bodyPr/>
          <a:lstStyle/>
          <a:p>
            <a:r>
              <a:rPr lang="en-US" sz="4000" b="1" u="sng" dirty="0">
                <a:solidFill>
                  <a:schemeClr val="tx1"/>
                </a:solidFill>
                <a:effectLst/>
                <a:latin typeface="Calibri" panose="020F0502020204030204" pitchFamily="34" charset="0"/>
                <a:ea typeface="Times New Roman" panose="02020603050405020304" pitchFamily="18" charset="0"/>
              </a:rPr>
              <a:t>Request for Cash Type</a:t>
            </a:r>
            <a:endParaRPr lang="en-US" sz="6000" dirty="0">
              <a:solidFill>
                <a:schemeClr val="tx1"/>
              </a:solidFill>
            </a:endParaRPr>
          </a:p>
        </p:txBody>
      </p:sp>
    </p:spTree>
    <p:extLst>
      <p:ext uri="{BB962C8B-B14F-4D97-AF65-F5344CB8AC3E}">
        <p14:creationId xmlns:p14="http://schemas.microsoft.com/office/powerpoint/2010/main" val="134245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4D1997-099D-8AF7-0D12-ED033E90D63A}"/>
              </a:ext>
            </a:extLst>
          </p:cNvPr>
          <p:cNvSpPr>
            <a:spLocks noGrp="1"/>
          </p:cNvSpPr>
          <p:nvPr>
            <p:ph sz="half" idx="1"/>
          </p:nvPr>
        </p:nvSpPr>
        <p:spPr/>
        <p:txBody>
          <a:bodyPr/>
          <a:lstStyle/>
          <a:p>
            <a:pPr marL="342900" marR="0" lvl="0" indent="-342900">
              <a:spcBef>
                <a:spcPts val="0"/>
              </a:spcBef>
              <a:spcAft>
                <a:spcPts val="0"/>
              </a:spcAft>
              <a:buFont typeface="Wingdings" panose="05000000000000000000" pitchFamily="2" charset="2"/>
              <a:buChar char="§"/>
              <a:tabLst>
                <a:tab pos="457200"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Agencies must provide a cover page </a:t>
            </a:r>
            <a:r>
              <a:rPr lang="en-US" sz="3200" dirty="0">
                <a:solidFill>
                  <a:srgbClr val="263746"/>
                </a:solidFill>
                <a:latin typeface="Calibri" panose="020F0502020204030204" pitchFamily="34" charset="0"/>
                <a:ea typeface="Calibri" panose="020F0502020204030204" pitchFamily="34" charset="0"/>
                <a:cs typeface="Calibri" panose="020F0502020204030204" pitchFamily="34" charset="0"/>
              </a:rPr>
              <a:t>A</a:t>
            </a:r>
            <a:r>
              <a:rPr lang="en-US" sz="3200" dirty="0">
                <a:solidFill>
                  <a:srgbClr val="263746"/>
                </a:solidFill>
                <a:effectLst/>
                <a:latin typeface="Calibri" panose="020F0502020204030204" pitchFamily="34" charset="0"/>
                <a:ea typeface="Calibri" panose="020F0502020204030204" pitchFamily="34" charset="0"/>
                <a:cs typeface="Calibri" panose="020F0502020204030204" pitchFamily="34" charset="0"/>
              </a:rPr>
              <a:t>gencies</a:t>
            </a:r>
            <a:r>
              <a:rPr lang="en-US" dirty="0">
                <a:solidFill>
                  <a:srgbClr val="263746"/>
                </a:solidFill>
                <a:effectLst/>
                <a:latin typeface="Calibri" panose="020F0502020204030204" pitchFamily="34" charset="0"/>
                <a:ea typeface="Calibri" panose="020F0502020204030204" pitchFamily="34" charset="0"/>
                <a:cs typeface="Calibri" panose="020F0502020204030204" pitchFamily="34" charset="0"/>
              </a:rPr>
              <a:t> letterhead summarizing the Request For Cash (RFC) being submitted. </a:t>
            </a:r>
          </a:p>
          <a:p>
            <a:pPr marL="342900" marR="0" lvl="0" indent="-342900">
              <a:spcBef>
                <a:spcPts val="0"/>
              </a:spcBef>
              <a:spcAft>
                <a:spcPts val="0"/>
              </a:spcAft>
              <a:buFont typeface="Wingdings" panose="05000000000000000000" pitchFamily="2" charset="2"/>
              <a:buChar char="§"/>
              <a:tabLst>
                <a:tab pos="457200" algn="l"/>
              </a:tabLst>
            </a:pPr>
            <a:endParaRPr lang="en-US" sz="2400" dirty="0">
              <a:solidFill>
                <a:srgbClr val="2637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2800" dirty="0">
                <a:solidFill>
                  <a:srgbClr val="263746"/>
                </a:solidFill>
                <a:effectLst/>
                <a:latin typeface="Calibri" panose="020F0502020204030204" pitchFamily="34" charset="0"/>
                <a:ea typeface="Calibri" panose="020F0502020204030204" pitchFamily="34" charset="0"/>
                <a:cs typeface="Calibri" panose="020F0502020204030204" pitchFamily="34" charset="0"/>
              </a:rPr>
              <a:t>See sample memo. </a:t>
            </a:r>
            <a:endParaRPr lang="en-US" dirty="0">
              <a:solidFill>
                <a:srgbClr val="263746"/>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Content Placeholder 6">
            <a:extLst>
              <a:ext uri="{FF2B5EF4-FFF2-40B4-BE49-F238E27FC236}">
                <a16:creationId xmlns:a16="http://schemas.microsoft.com/office/drawing/2014/main" id="{50AACD83-37AF-A1AA-CD96-C1C41289E80E}"/>
              </a:ext>
            </a:extLst>
          </p:cNvPr>
          <p:cNvPicPr>
            <a:picLocks noGrp="1" noChangeAspect="1"/>
          </p:cNvPicPr>
          <p:nvPr>
            <p:ph sz="half" idx="2"/>
          </p:nvPr>
        </p:nvPicPr>
        <p:blipFill rotWithShape="1">
          <a:blip r:embed="rId2"/>
          <a:srcRect l="25467" t="14625" r="25018" b="9632"/>
          <a:stretch/>
        </p:blipFill>
        <p:spPr>
          <a:xfrm>
            <a:off x="4844317" y="1417636"/>
            <a:ext cx="4783641" cy="5486401"/>
          </a:xfrm>
        </p:spPr>
      </p:pic>
      <p:sp>
        <p:nvSpPr>
          <p:cNvPr id="3" name="Title 2">
            <a:extLst>
              <a:ext uri="{FF2B5EF4-FFF2-40B4-BE49-F238E27FC236}">
                <a16:creationId xmlns:a16="http://schemas.microsoft.com/office/drawing/2014/main" id="{0F8C6829-5750-F3A7-8AD7-F8121866BA52}"/>
              </a:ext>
            </a:extLst>
          </p:cNvPr>
          <p:cNvSpPr>
            <a:spLocks noGrp="1"/>
          </p:cNvSpPr>
          <p:nvPr>
            <p:ph type="title"/>
          </p:nvPr>
        </p:nvSpPr>
        <p:spPr/>
        <p:txBody>
          <a:bodyPr/>
          <a:lstStyle/>
          <a:p>
            <a:r>
              <a:rPr lang="en-US" u="sng" dirty="0">
                <a:solidFill>
                  <a:srgbClr val="263746"/>
                </a:solidFill>
              </a:rPr>
              <a:t>Cover Page/Memo</a:t>
            </a:r>
          </a:p>
        </p:txBody>
      </p:sp>
    </p:spTree>
    <p:extLst>
      <p:ext uri="{BB962C8B-B14F-4D97-AF65-F5344CB8AC3E}">
        <p14:creationId xmlns:p14="http://schemas.microsoft.com/office/powerpoint/2010/main" val="336228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411498" y="1341437"/>
            <a:ext cx="9080285" cy="5275386"/>
          </a:xfrm>
        </p:spPr>
        <p:txBody>
          <a:bodyPr>
            <a:normAutofit fontScale="85000" lnSpcReduction="20000"/>
          </a:bodyPr>
          <a:lstStyle/>
          <a:p>
            <a:pPr marL="44450" indent="0">
              <a:buNone/>
            </a:pPr>
            <a:endPar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lvl="1"/>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Section A: General Information</a:t>
            </a:r>
          </a:p>
          <a:p>
            <a:pPr lvl="1"/>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Section B: Project Information </a:t>
            </a:r>
          </a:p>
          <a:p>
            <a:pPr lvl="1"/>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Section C: Request per Activity </a:t>
            </a:r>
          </a:p>
          <a:p>
            <a:pPr lvl="2"/>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NEW – Units of Services</a:t>
            </a:r>
          </a:p>
          <a:p>
            <a:pPr lvl="3"/>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total number of clients receiving services for “This Request”.</a:t>
            </a:r>
          </a:p>
          <a:p>
            <a:pPr lvl="3"/>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the request is admin and staff only, no units of services should be provided. </a:t>
            </a:r>
          </a:p>
          <a:p>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Required Accomplishment Narrative must be completed.</a:t>
            </a:r>
          </a:p>
          <a:p>
            <a:pPr lvl="1"/>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Example: accomplishments during the RFC service time.</a:t>
            </a:r>
          </a:p>
          <a:p>
            <a:pPr lvl="1"/>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Example: total number of clients served during the reported period. </a:t>
            </a:r>
          </a:p>
          <a:p>
            <a:endParaRPr lang="en-US" dirty="0"/>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p:txBody>
          <a:bodyPr/>
          <a:lstStyle/>
          <a:p>
            <a:r>
              <a:rPr lang="en-US" sz="4000" b="1" u="sng" dirty="0">
                <a:solidFill>
                  <a:schemeClr val="tx1"/>
                </a:solidFill>
                <a:effectLst/>
                <a:latin typeface="Calibri" panose="020F0502020204030204" pitchFamily="34" charset="0"/>
                <a:ea typeface="Times New Roman" panose="02020603050405020304" pitchFamily="18" charset="0"/>
              </a:rPr>
              <a:t>Request for Cash (RFC)</a:t>
            </a:r>
            <a:br>
              <a:rPr lang="en-US" sz="4000" b="1" u="sng" dirty="0">
                <a:solidFill>
                  <a:schemeClr val="tx1"/>
                </a:solidFill>
                <a:effectLst/>
                <a:latin typeface="Calibri" panose="020F0502020204030204" pitchFamily="34" charset="0"/>
                <a:ea typeface="Times New Roman" panose="02020603050405020304" pitchFamily="18" charset="0"/>
              </a:rPr>
            </a:br>
            <a:r>
              <a:rPr lang="en-US" sz="4000" b="1" u="sng" dirty="0">
                <a:solidFill>
                  <a:schemeClr val="tx1"/>
                </a:solidFill>
                <a:effectLst/>
                <a:latin typeface="Calibri" panose="020F0502020204030204" pitchFamily="34" charset="0"/>
                <a:ea typeface="Times New Roman" panose="02020603050405020304" pitchFamily="18" charset="0"/>
              </a:rPr>
              <a:t>Tab #1</a:t>
            </a:r>
            <a:endParaRPr lang="en-US" sz="6000" dirty="0">
              <a:solidFill>
                <a:schemeClr val="tx1"/>
              </a:solidFill>
            </a:endParaRPr>
          </a:p>
        </p:txBody>
      </p:sp>
    </p:spTree>
    <p:extLst>
      <p:ext uri="{BB962C8B-B14F-4D97-AF65-F5344CB8AC3E}">
        <p14:creationId xmlns:p14="http://schemas.microsoft.com/office/powerpoint/2010/main" val="318481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4776B3-7C9E-53ED-330B-2A4A759C2548}"/>
              </a:ext>
            </a:extLst>
          </p:cNvPr>
          <p:cNvPicPr>
            <a:picLocks noGrp="1" noChangeAspect="1"/>
          </p:cNvPicPr>
          <p:nvPr>
            <p:ph idx="1"/>
          </p:nvPr>
        </p:nvPicPr>
        <p:blipFill>
          <a:blip r:embed="rId2"/>
          <a:stretch>
            <a:fillRect/>
          </a:stretch>
        </p:blipFill>
        <p:spPr>
          <a:xfrm>
            <a:off x="1356519" y="120668"/>
            <a:ext cx="5512639" cy="7165938"/>
          </a:xfrm>
          <a:prstGeom prst="rect">
            <a:avLst/>
          </a:prstGeom>
        </p:spPr>
      </p:pic>
      <p:sp>
        <p:nvSpPr>
          <p:cNvPr id="3" name="Text Placeholder 2">
            <a:extLst>
              <a:ext uri="{FF2B5EF4-FFF2-40B4-BE49-F238E27FC236}">
                <a16:creationId xmlns:a16="http://schemas.microsoft.com/office/drawing/2014/main" id="{E37BD2A5-E8AD-A0C3-CDAC-0FDABD429B53}"/>
              </a:ext>
            </a:extLst>
          </p:cNvPr>
          <p:cNvSpPr>
            <a:spLocks noGrp="1"/>
          </p:cNvSpPr>
          <p:nvPr>
            <p:ph type="body" sz="half" idx="2"/>
          </p:nvPr>
        </p:nvSpPr>
        <p:spPr>
          <a:xfrm>
            <a:off x="7732782" y="2301200"/>
            <a:ext cx="1807278" cy="3041915"/>
          </a:xfrm>
        </p:spPr>
        <p:txBody>
          <a:bodyPr>
            <a:normAutofit/>
          </a:bodyPr>
          <a:lstStyle/>
          <a:p>
            <a:pPr algn="ctr"/>
            <a:r>
              <a:rPr lang="en-US" sz="2400" dirty="0"/>
              <a:t>Tab #1</a:t>
            </a:r>
          </a:p>
        </p:txBody>
      </p:sp>
      <p:sp>
        <p:nvSpPr>
          <p:cNvPr id="4" name="Title 3">
            <a:extLst>
              <a:ext uri="{FF2B5EF4-FFF2-40B4-BE49-F238E27FC236}">
                <a16:creationId xmlns:a16="http://schemas.microsoft.com/office/drawing/2014/main" id="{F3B29AEE-EFC1-8365-49C0-F2E24A66760A}"/>
              </a:ext>
            </a:extLst>
          </p:cNvPr>
          <p:cNvSpPr>
            <a:spLocks noGrp="1"/>
          </p:cNvSpPr>
          <p:nvPr>
            <p:ph type="title"/>
          </p:nvPr>
        </p:nvSpPr>
        <p:spPr/>
        <p:txBody>
          <a:bodyPr/>
          <a:lstStyle/>
          <a:p>
            <a:pPr algn="ctr"/>
            <a:r>
              <a:rPr lang="en-US" sz="2800" dirty="0"/>
              <a:t>RFC Form</a:t>
            </a:r>
          </a:p>
        </p:txBody>
      </p:sp>
    </p:spTree>
    <p:extLst>
      <p:ext uri="{BB962C8B-B14F-4D97-AF65-F5344CB8AC3E}">
        <p14:creationId xmlns:p14="http://schemas.microsoft.com/office/powerpoint/2010/main" val="325614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411498" y="1341437"/>
            <a:ext cx="9080285" cy="5562600"/>
          </a:xfrm>
        </p:spPr>
        <p:txBody>
          <a:bodyPr>
            <a:normAutofit fontScale="92500" lnSpcReduction="20000"/>
          </a:bodyPr>
          <a:lstStyle/>
          <a:p>
            <a:pPr marL="44450" indent="0">
              <a:buNone/>
            </a:pPr>
            <a:endPar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lvl="1"/>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Vendor: Who is receiving payment? </a:t>
            </a:r>
          </a:p>
          <a:p>
            <a:pPr lvl="1"/>
            <a:r>
              <a:rPr lang="en-US" sz="3000" dirty="0">
                <a:solidFill>
                  <a:schemeClr val="tx1"/>
                </a:solidFill>
                <a:latin typeface="Calibri" panose="020F0502020204030204" pitchFamily="34" charset="0"/>
                <a:ea typeface="Times New Roman" panose="02020603050405020304" pitchFamily="18" charset="0"/>
                <a:cs typeface="Calibri" panose="020F0502020204030204" pitchFamily="34" charset="0"/>
              </a:rPr>
              <a:t>C</a:t>
            </a:r>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APER Category (dropdown box): Select the CAPER category that matches the expense. </a:t>
            </a:r>
          </a:p>
          <a:p>
            <a:pPr lvl="2"/>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How to categorize charges will defined later </a:t>
            </a:r>
          </a:p>
          <a:p>
            <a:pPr lvl="1"/>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Invoice Date: date on invoice </a:t>
            </a:r>
          </a:p>
          <a:p>
            <a:pPr lvl="1"/>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Invoice or Check Number</a:t>
            </a:r>
          </a:p>
          <a:p>
            <a:pPr lvl="1"/>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NEW Date Expense Started, and Date Expense Ended is the date service range.</a:t>
            </a:r>
          </a:p>
          <a:p>
            <a:pPr lvl="1"/>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Total Invoice:</a:t>
            </a:r>
          </a:p>
          <a:p>
            <a:pPr lvl="2"/>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 total amount on the bill </a:t>
            </a:r>
          </a:p>
          <a:p>
            <a:pPr lvl="1"/>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Amount requested: </a:t>
            </a:r>
          </a:p>
          <a:p>
            <a:pPr lvl="2"/>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total amount to be reimbursed by the grant.</a:t>
            </a:r>
          </a:p>
          <a:p>
            <a:endParaRPr lang="en-US" dirty="0"/>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p:txBody>
          <a:bodyPr/>
          <a:lstStyle/>
          <a:p>
            <a:r>
              <a:rPr lang="en-US" sz="4000" b="1" u="sng" dirty="0">
                <a:solidFill>
                  <a:schemeClr val="tx1"/>
                </a:solidFill>
                <a:effectLst/>
                <a:latin typeface="Calibri" panose="020F0502020204030204" pitchFamily="34" charset="0"/>
                <a:ea typeface="Times New Roman" panose="02020603050405020304" pitchFamily="18" charset="0"/>
              </a:rPr>
              <a:t>RFC Consolidated Support </a:t>
            </a:r>
            <a:br>
              <a:rPr lang="en-US" sz="4000" b="1" u="sng" dirty="0">
                <a:solidFill>
                  <a:schemeClr val="tx1"/>
                </a:solidFill>
                <a:effectLst/>
                <a:latin typeface="Calibri" panose="020F0502020204030204" pitchFamily="34" charset="0"/>
                <a:ea typeface="Times New Roman" panose="02020603050405020304" pitchFamily="18" charset="0"/>
              </a:rPr>
            </a:br>
            <a:r>
              <a:rPr lang="en-US" sz="4000" b="1" u="sng" dirty="0">
                <a:solidFill>
                  <a:schemeClr val="tx1"/>
                </a:solidFill>
                <a:effectLst/>
                <a:latin typeface="Calibri" panose="020F0502020204030204" pitchFamily="34" charset="0"/>
                <a:ea typeface="Times New Roman" panose="02020603050405020304" pitchFamily="18" charset="0"/>
              </a:rPr>
              <a:t>Tab #2</a:t>
            </a:r>
            <a:endParaRPr lang="en-US" sz="6000" dirty="0">
              <a:solidFill>
                <a:schemeClr val="tx1"/>
              </a:solidFill>
            </a:endParaRPr>
          </a:p>
        </p:txBody>
      </p:sp>
    </p:spTree>
    <p:extLst>
      <p:ext uri="{BB962C8B-B14F-4D97-AF65-F5344CB8AC3E}">
        <p14:creationId xmlns:p14="http://schemas.microsoft.com/office/powerpoint/2010/main" val="185255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F3CD1-BA97-4326-206D-C39A8AE270B2}"/>
              </a:ext>
            </a:extLst>
          </p:cNvPr>
          <p:cNvSpPr>
            <a:spLocks noGrp="1"/>
          </p:cNvSpPr>
          <p:nvPr>
            <p:ph idx="1"/>
          </p:nvPr>
        </p:nvSpPr>
        <p:spPr>
          <a:xfrm>
            <a:off x="411498" y="1341437"/>
            <a:ext cx="9080285" cy="5562600"/>
          </a:xfrm>
        </p:spPr>
        <p:txBody>
          <a:bodyPr>
            <a:normAutofit lnSpcReduction="10000"/>
          </a:bodyPr>
          <a:lstStyle/>
          <a:p>
            <a:pPr marL="44450" indent="0">
              <a:buNone/>
            </a:pPr>
            <a:endPar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lvl="1"/>
            <a:r>
              <a:rPr lang="en-US" sz="3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NEW Appendix: must be labeled A-Z, AA-AZ..</a:t>
            </a:r>
          </a:p>
          <a:p>
            <a:pPr lvl="2"/>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Supporting documentation for all request must be provided.</a:t>
            </a:r>
          </a:p>
          <a:p>
            <a:pPr lvl="2"/>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Each requested line must include appropriate appendix and an supporting documents </a:t>
            </a:r>
          </a:p>
          <a:p>
            <a:pPr lvl="2"/>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you are using multiple grants and your requested amount is different than the invoice amount, a typed explanation and breakdown must be included in the appendix. </a:t>
            </a:r>
          </a:p>
          <a:p>
            <a:pPr lvl="3"/>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Handwritten breakdown and explanations on the invoice will not be accepted. </a:t>
            </a:r>
            <a:endParaRPr lang="en-US" dirty="0"/>
          </a:p>
        </p:txBody>
      </p:sp>
      <p:sp>
        <p:nvSpPr>
          <p:cNvPr id="3" name="Title 2">
            <a:extLst>
              <a:ext uri="{FF2B5EF4-FFF2-40B4-BE49-F238E27FC236}">
                <a16:creationId xmlns:a16="http://schemas.microsoft.com/office/drawing/2014/main" id="{9545112B-AF4B-D023-19DC-7766F68ED6DE}"/>
              </a:ext>
            </a:extLst>
          </p:cNvPr>
          <p:cNvSpPr>
            <a:spLocks noGrp="1"/>
          </p:cNvSpPr>
          <p:nvPr>
            <p:ph type="title"/>
          </p:nvPr>
        </p:nvSpPr>
        <p:spPr/>
        <p:txBody>
          <a:bodyPr/>
          <a:lstStyle/>
          <a:p>
            <a:r>
              <a:rPr lang="en-US" sz="4000" b="1" u="sng" dirty="0">
                <a:solidFill>
                  <a:schemeClr val="tx1"/>
                </a:solidFill>
                <a:effectLst/>
                <a:latin typeface="Calibri" panose="020F0502020204030204" pitchFamily="34" charset="0"/>
                <a:ea typeface="Times New Roman" panose="02020603050405020304" pitchFamily="18" charset="0"/>
              </a:rPr>
              <a:t>RFC Consolidated Support </a:t>
            </a:r>
            <a:br>
              <a:rPr lang="en-US" sz="4000" b="1" u="sng" dirty="0">
                <a:solidFill>
                  <a:schemeClr val="tx1"/>
                </a:solidFill>
                <a:effectLst/>
                <a:latin typeface="Calibri" panose="020F0502020204030204" pitchFamily="34" charset="0"/>
                <a:ea typeface="Times New Roman" panose="02020603050405020304" pitchFamily="18" charset="0"/>
              </a:rPr>
            </a:br>
            <a:r>
              <a:rPr lang="en-US" sz="4000" b="1" u="sng" dirty="0">
                <a:solidFill>
                  <a:schemeClr val="tx1"/>
                </a:solidFill>
                <a:effectLst/>
                <a:latin typeface="Calibri" panose="020F0502020204030204" pitchFamily="34" charset="0"/>
                <a:ea typeface="Times New Roman" panose="02020603050405020304" pitchFamily="18" charset="0"/>
              </a:rPr>
              <a:t>Tab #2</a:t>
            </a:r>
            <a:r>
              <a:rPr lang="en-US" sz="4000" b="1" u="sng" dirty="0">
                <a:solidFill>
                  <a:schemeClr val="tx1"/>
                </a:solidFill>
                <a:latin typeface="Calibri" panose="020F0502020204030204" pitchFamily="34" charset="0"/>
                <a:ea typeface="Times New Roman" panose="02020603050405020304" pitchFamily="18" charset="0"/>
              </a:rPr>
              <a:t>….</a:t>
            </a:r>
            <a:endParaRPr lang="en-US" sz="6000" dirty="0">
              <a:solidFill>
                <a:schemeClr val="tx1"/>
              </a:solidFill>
            </a:endParaRPr>
          </a:p>
        </p:txBody>
      </p:sp>
    </p:spTree>
    <p:extLst>
      <p:ext uri="{BB962C8B-B14F-4D97-AF65-F5344CB8AC3E}">
        <p14:creationId xmlns:p14="http://schemas.microsoft.com/office/powerpoint/2010/main" val="3353360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ysClr val="windowText" lastClr="000000"/>
      </a:dk1>
      <a:lt1>
        <a:sysClr val="window" lastClr="FFFFFF"/>
      </a:lt1>
      <a:dk2>
        <a:srgbClr val="FFFFFF"/>
      </a:dk2>
      <a:lt2>
        <a:srgbClr val="FFFFFF"/>
      </a:lt2>
      <a:accent1>
        <a:srgbClr val="008A43"/>
      </a:accent1>
      <a:accent2>
        <a:srgbClr val="3E4981"/>
      </a:accent2>
      <a:accent3>
        <a:srgbClr val="928B70"/>
      </a:accent3>
      <a:accent4>
        <a:srgbClr val="87706B"/>
      </a:accent4>
      <a:accent5>
        <a:srgbClr val="94734E"/>
      </a:accent5>
      <a:accent6>
        <a:srgbClr val="6F777D"/>
      </a:accent6>
      <a:hlink>
        <a:srgbClr val="CC9900"/>
      </a:hlink>
      <a:folHlink>
        <a:srgbClr val="C0C0C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FFFFFF"/>
    </a:dk2>
    <a:lt2>
      <a:srgbClr val="FFFFFF"/>
    </a:lt2>
    <a:accent1>
      <a:srgbClr val="008A43"/>
    </a:accent1>
    <a:accent2>
      <a:srgbClr val="3E4981"/>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Equity</Template>
  <TotalTime>5927</TotalTime>
  <Words>1769</Words>
  <Application>Microsoft Office PowerPoint</Application>
  <PresentationFormat>Custom</PresentationFormat>
  <Paragraphs>182</Paragraphs>
  <Slides>31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Courier New</vt:lpstr>
      <vt:lpstr>Franklin Gothic Book</vt:lpstr>
      <vt:lpstr>Franklin Gothic Demi</vt:lpstr>
      <vt:lpstr>Franklin Gothic Demi Cond</vt:lpstr>
      <vt:lpstr>Franklin Gothic Medium</vt:lpstr>
      <vt:lpstr>Futura</vt:lpstr>
      <vt:lpstr>Times New Roman</vt:lpstr>
      <vt:lpstr>Wingdings</vt:lpstr>
      <vt:lpstr>Wingdings 2</vt:lpstr>
      <vt:lpstr>Grid</vt:lpstr>
      <vt:lpstr>Mississippi Home Corporation and Mississippi Development Authority</vt:lpstr>
      <vt:lpstr>Request for Cash (RFC) Process </vt:lpstr>
      <vt:lpstr>RFC Submission </vt:lpstr>
      <vt:lpstr>Request for Cash Type</vt:lpstr>
      <vt:lpstr>Cover Page/Memo</vt:lpstr>
      <vt:lpstr>Request for Cash (RFC) Tab #1</vt:lpstr>
      <vt:lpstr>RFC Form</vt:lpstr>
      <vt:lpstr>RFC Consolidated Support  Tab #2</vt:lpstr>
      <vt:lpstr>RFC Consolidated Support  Tab #2….</vt:lpstr>
      <vt:lpstr>RFC Consolidated Support  Tab #2….</vt:lpstr>
      <vt:lpstr>RFC Consolidated Support  Tab #2…. ESG only</vt:lpstr>
      <vt:lpstr>RFC Consolidated Support  Tab #2</vt:lpstr>
      <vt:lpstr>CAPER</vt:lpstr>
      <vt:lpstr>Tab #4 Cumulative Financial Report (CAPER) </vt:lpstr>
      <vt:lpstr>Caper Categories/ESG 24 CFR 576</vt:lpstr>
      <vt:lpstr>Caper Categories/ESG 24 CFR 576</vt:lpstr>
      <vt:lpstr>Caper Categories/ESG 24 CFR 576</vt:lpstr>
      <vt:lpstr>HMIS</vt:lpstr>
      <vt:lpstr>HMIS</vt:lpstr>
      <vt:lpstr>HMIS</vt:lpstr>
      <vt:lpstr>Employee Compensation and Staff Expenses  </vt:lpstr>
      <vt:lpstr>Employee Compensation and Staff Expenses  </vt:lpstr>
      <vt:lpstr>RFC Will not be accepted</vt:lpstr>
      <vt:lpstr>CAPERS</vt:lpstr>
      <vt:lpstr>CAPER</vt:lpstr>
      <vt:lpstr>ESG CAPER</vt:lpstr>
      <vt:lpstr>HOPWA CAPER</vt:lpstr>
      <vt:lpstr>Environmental Review </vt:lpstr>
      <vt:lpstr>Pre-award cost and environmental reviews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Mississippi Home Corporation</dc:title>
  <dc:creator>Brittany Sistrunk</dc:creator>
  <cp:lastModifiedBy>Tamara Stewart</cp:lastModifiedBy>
  <cp:revision>372</cp:revision>
  <cp:lastPrinted>2019-12-17T17:32:03Z</cp:lastPrinted>
  <dcterms:created xsi:type="dcterms:W3CDTF">2015-10-26T15:11:19Z</dcterms:created>
  <dcterms:modified xsi:type="dcterms:W3CDTF">2024-01-30T21:34:21Z</dcterms:modified>
</cp:coreProperties>
</file>